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60" r:id="rId3"/>
    <p:sldId id="257" r:id="rId4"/>
    <p:sldId id="258" r:id="rId5"/>
    <p:sldId id="259" r:id="rId6"/>
    <p:sldId id="261" r:id="rId7"/>
    <p:sldId id="262" r:id="rId8"/>
    <p:sldId id="263" r:id="rId9"/>
    <p:sldId id="264" r:id="rId10"/>
    <p:sldId id="265" r:id="rId11"/>
    <p:sldId id="266" r:id="rId12"/>
    <p:sldId id="267" r:id="rId13"/>
    <p:sldId id="268" r:id="rId14"/>
    <p:sldId id="269" r:id="rId15"/>
    <p:sldId id="272" r:id="rId16"/>
    <p:sldId id="273" r:id="rId17"/>
    <p:sldId id="270" r:id="rId18"/>
    <p:sldId id="27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784" autoAdjust="0"/>
  </p:normalViewPr>
  <p:slideViewPr>
    <p:cSldViewPr snapToGrid="0" snapToObjects="1">
      <p:cViewPr varScale="1">
        <p:scale>
          <a:sx n="65" d="100"/>
          <a:sy n="65" d="100"/>
        </p:scale>
        <p:origin x="-267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2A3630-39B9-FF4E-AFD6-C5392AEF7C13}" type="datetimeFigureOut">
              <a:rPr lang="en-US" smtClean="0"/>
              <a:t>6/27/19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B068A9-4FEE-DA4D-9606-ADD4EF718FB3}" type="slidenum">
              <a:rPr lang="en-US" smtClean="0"/>
              <a:t>‹#›</a:t>
            </a:fld>
            <a:endParaRPr lang="en-US"/>
          </a:p>
        </p:txBody>
      </p:sp>
    </p:spTree>
    <p:extLst>
      <p:ext uri="{BB962C8B-B14F-4D97-AF65-F5344CB8AC3E}">
        <p14:creationId xmlns:p14="http://schemas.microsoft.com/office/powerpoint/2010/main" val="167570356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thank you all so much for being here. Today we’re going to spend some time talking about building social awareness as educators, and how that impacts our interactions with students and families. I’ll give a quick intro about myself, we’ll make some group learning agreements, and then we’ll dive into defining what social awareness is. We’ll identify ways we can grow in our own journey of social awareness, and do a related activity. After that we’ll debrief in pairs and as a large group, and talk about how we take this information back to our communities in actionable ways. </a:t>
            </a:r>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2</a:t>
            </a:fld>
            <a:endParaRPr lang="en-US"/>
          </a:p>
        </p:txBody>
      </p:sp>
    </p:spTree>
    <p:extLst>
      <p:ext uri="{BB962C8B-B14F-4D97-AF65-F5344CB8AC3E}">
        <p14:creationId xmlns:p14="http://schemas.microsoft.com/office/powerpoint/2010/main" val="11130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set context of who I am and what brings me to this work: My name is Sophie, I currently work as a curriculum specialist at the University of Washington at a research center in the college of education. I create professional development materials for adults working with kids in Expanded Learning Opportunity programs, so any context where adults are working with young people outside of a traditional public school setting. Part of my work also includes leading our Youth Advisory Committee, which I love because bringing young people into research and policy discussions is really where my heart is. </a:t>
            </a:r>
          </a:p>
          <a:p>
            <a:endParaRPr lang="en-US" baseline="0" dirty="0" smtClean="0"/>
          </a:p>
          <a:p>
            <a:r>
              <a:rPr lang="en-US" baseline="0" dirty="0" smtClean="0"/>
              <a:t>I come to this work with a pretty colorful background. I’ve dabbled in almost every type of school you can think of. I spent most of my elementary school years in a private catholic school, then moved to public school, and burned through a charter arts, online, and a few other models before settling into unschooling in high school. I started community college classes when I was 16, and later transferred to Portland State.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I’ve also been working with kids and teens in some capacity for the last 13 years. I’ve been a youth theater stage manager, nanny, I interned at Village Free School for two school years and also served in a number of roles at Not Back to School camp. </a:t>
            </a:r>
          </a:p>
          <a:p>
            <a:endParaRPr lang="en-US" baseline="0" dirty="0" smtClean="0"/>
          </a:p>
          <a:p>
            <a:r>
              <a:rPr lang="en-US" baseline="0" dirty="0" smtClean="0"/>
              <a:t>I graduated from PSU with a degree in Sociology and Elementary Science education. During my time at PSU I was fortunate to have the opportunity to publish two pieces of original research, and take my undergraduate thesis overseas to present at an international conference in the U.K</a:t>
            </a:r>
            <a:r>
              <a:rPr lang="en-US" baseline="0" dirty="0" smtClean="0"/>
              <a:t>.</a:t>
            </a:r>
          </a:p>
          <a:p>
            <a:endParaRPr lang="en-US" baseline="0" dirty="0" smtClean="0"/>
          </a:p>
          <a:p>
            <a:r>
              <a:rPr lang="en-US" baseline="0" dirty="0" smtClean="0"/>
              <a:t>Could we go around and share our names, pronouns, and maybe where we’re working with young people?</a:t>
            </a:r>
            <a:endParaRPr lang="en-US" baseline="0" dirty="0" smtClean="0"/>
          </a:p>
        </p:txBody>
      </p:sp>
      <p:sp>
        <p:nvSpPr>
          <p:cNvPr id="4" name="Slide Number Placeholder 3"/>
          <p:cNvSpPr>
            <a:spLocks noGrp="1"/>
          </p:cNvSpPr>
          <p:nvPr>
            <p:ph type="sldNum" sz="quarter" idx="10"/>
          </p:nvPr>
        </p:nvSpPr>
        <p:spPr/>
        <p:txBody>
          <a:bodyPr/>
          <a:lstStyle/>
          <a:p>
            <a:fld id="{09B068A9-4FEE-DA4D-9606-ADD4EF718FB3}" type="slidenum">
              <a:rPr lang="en-US" smtClean="0"/>
              <a:t>3</a:t>
            </a:fld>
            <a:endParaRPr lang="en-US"/>
          </a:p>
        </p:txBody>
      </p:sp>
    </p:spTree>
    <p:extLst>
      <p:ext uri="{BB962C8B-B14F-4D97-AF65-F5344CB8AC3E}">
        <p14:creationId xmlns:p14="http://schemas.microsoft.com/office/powerpoint/2010/main" val="4227210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SUPPLIES:</a:t>
            </a:r>
            <a:r>
              <a:rPr lang="en-US" dirty="0" smtClean="0"/>
              <a:t> Large paper or white board?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One of my number one tips for creating an environment that is safe and allows people to authentically show up is to co-create</a:t>
            </a:r>
            <a:r>
              <a:rPr lang="en-US" sz="1200" kern="1200" baseline="0" dirty="0" smtClean="0">
                <a:solidFill>
                  <a:schemeClr val="tx1"/>
                </a:solidFill>
                <a:latin typeface="+mn-lt"/>
                <a:ea typeface="+mn-ea"/>
                <a:cs typeface="+mn-cs"/>
              </a:rPr>
              <a:t> group agreements. Today we’re all taking on some big work, talking about social awareness. Doing this together means we’re consenting to learn in public, and that </a:t>
            </a:r>
            <a:r>
              <a:rPr lang="en-US" sz="1200" kern="1200" dirty="0" smtClean="0">
                <a:solidFill>
                  <a:schemeClr val="tx1"/>
                </a:solidFill>
                <a:latin typeface="+mn-lt"/>
                <a:ea typeface="+mn-ea"/>
                <a:cs typeface="+mn-cs"/>
              </a:rPr>
              <a:t>requires bravery and vulnerability. So before we move forward, I want to spend about 10 minutes thinking through: How do we want to agree to be in this space? How do we want to feel? How do we want to be treated?</a:t>
            </a:r>
          </a:p>
          <a:p>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4</a:t>
            </a:fld>
            <a:endParaRPr lang="en-US"/>
          </a:p>
        </p:txBody>
      </p:sp>
    </p:spTree>
    <p:extLst>
      <p:ext uri="{BB962C8B-B14F-4D97-AF65-F5344CB8AC3E}">
        <p14:creationId xmlns:p14="http://schemas.microsoft.com/office/powerpoint/2010/main" val="2541398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CASEL is an</a:t>
            </a:r>
            <a:r>
              <a:rPr lang="en-US" baseline="0" dirty="0" smtClean="0"/>
              <a:t> organization that’s been researching social-emotional skills for over 20 years, a lot of schools use their curriculum today. They have a framework of social-emotional skills that highlights 5 core competencies, and social awareness is one of those 5.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CASEL defines social awareness as: </a:t>
            </a:r>
          </a:p>
          <a:p>
            <a:r>
              <a:rPr lang="en-US" dirty="0" smtClean="0"/>
              <a:t>“Ability to take the perspective of and empathize with others, including those from diverse backgrounds and cultures.”</a:t>
            </a:r>
          </a:p>
          <a:p>
            <a:r>
              <a:rPr lang="en-US" dirty="0" smtClean="0"/>
              <a:t>“Understand social and ethical norms of behavior” </a:t>
            </a:r>
          </a:p>
          <a:p>
            <a:r>
              <a:rPr lang="en-US" dirty="0" smtClean="0"/>
              <a:t>“Recognize family, school, and community as sources of [strength] and resources.”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One thing I really like about the CASEL</a:t>
            </a:r>
            <a:r>
              <a:rPr lang="en-US" baseline="0" dirty="0" smtClean="0"/>
              <a:t> framework is that each core competency has a handful of specific skills to help guide growth. The skills related to building strong social awareness are: </a:t>
            </a:r>
          </a:p>
          <a:p>
            <a:pPr lvl="1"/>
            <a:r>
              <a:rPr lang="en-US" dirty="0" smtClean="0"/>
              <a:t>Perspective-taking </a:t>
            </a:r>
          </a:p>
          <a:p>
            <a:pPr lvl="1"/>
            <a:r>
              <a:rPr lang="en-US" dirty="0" smtClean="0"/>
              <a:t>Empathy </a:t>
            </a:r>
          </a:p>
          <a:p>
            <a:pPr lvl="1"/>
            <a:r>
              <a:rPr lang="en-US" dirty="0" smtClean="0"/>
              <a:t>Appreciating diversity </a:t>
            </a:r>
          </a:p>
          <a:p>
            <a:pPr lvl="1"/>
            <a:r>
              <a:rPr lang="en-US" dirty="0" smtClean="0"/>
              <a:t>Respect for others </a:t>
            </a:r>
          </a:p>
          <a:p>
            <a:pPr lvl="1"/>
            <a:endParaRPr lang="en-US" dirty="0" smtClean="0"/>
          </a:p>
          <a:p>
            <a:r>
              <a:rPr lang="en-US" sz="1200" kern="1200" smtClean="0">
                <a:solidFill>
                  <a:schemeClr val="tx1"/>
                </a:solidFill>
                <a:latin typeface="+mn-lt"/>
                <a:ea typeface="+mn-ea"/>
                <a:cs typeface="+mn-cs"/>
              </a:rPr>
              <a:t>Social </a:t>
            </a:r>
            <a:r>
              <a:rPr lang="en-US" sz="1200" kern="1200" dirty="0" smtClean="0">
                <a:solidFill>
                  <a:schemeClr val="tx1"/>
                </a:solidFill>
                <a:latin typeface="+mn-lt"/>
                <a:ea typeface="+mn-ea"/>
                <a:cs typeface="+mn-cs"/>
              </a:rPr>
              <a:t>awareness doesn’t mean you’ve perfectly cultivated so much empathy that you let your students set the building on fire or emotionally bankrupt you. It means that as the adult in the room, you are consciously deciding to pause, and think through the person or people you’re talking to or creating space for. You’re thinking to yourself: how could they be feeling? What could their perspective of this situation be? How could that be different than my feelings or perception? The follow up to this is appreciating and respecting that those differences can be a strength and a source of knowledge for you and your learning community. It's totally okay if you don't like or don't agree with those perspectives and feelings. Respect doesn't mean agreement, or being a doormat. It means you are giving genuine regard for what those feelings and perspectives are, and aiming to respond to them out of a compassionate and understanding place. </a:t>
            </a:r>
            <a:endParaRPr lang="en-US" dirty="0" smtClean="0"/>
          </a:p>
          <a:p>
            <a:pPr lvl="1"/>
            <a:endParaRPr lang="en-US" dirty="0" smtClean="0"/>
          </a:p>
        </p:txBody>
      </p:sp>
      <p:sp>
        <p:nvSpPr>
          <p:cNvPr id="4" name="Slide Number Placeholder 3"/>
          <p:cNvSpPr>
            <a:spLocks noGrp="1"/>
          </p:cNvSpPr>
          <p:nvPr>
            <p:ph type="sldNum" sz="quarter" idx="10"/>
          </p:nvPr>
        </p:nvSpPr>
        <p:spPr/>
        <p:txBody>
          <a:bodyPr/>
          <a:lstStyle/>
          <a:p>
            <a:fld id="{09B068A9-4FEE-DA4D-9606-ADD4EF718FB3}" type="slidenum">
              <a:rPr lang="en-US" smtClean="0"/>
              <a:t>5</a:t>
            </a:fld>
            <a:endParaRPr lang="en-US"/>
          </a:p>
        </p:txBody>
      </p:sp>
    </p:spTree>
    <p:extLst>
      <p:ext uri="{BB962C8B-B14F-4D97-AF65-F5344CB8AC3E}">
        <p14:creationId xmlns:p14="http://schemas.microsoft.com/office/powerpoint/2010/main" val="3142766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Social awareness helps us create safe, compassionate classrooms</a:t>
            </a:r>
            <a:r>
              <a:rPr lang="en-US" sz="1200" kern="1200" baseline="0" dirty="0" smtClean="0">
                <a:solidFill>
                  <a:schemeClr val="tx1"/>
                </a:solidFill>
                <a:latin typeface="+mn-lt"/>
                <a:ea typeface="+mn-ea"/>
                <a:cs typeface="+mn-cs"/>
              </a:rPr>
              <a:t> that allow all students and prospective students learn better and feel safe at school.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Safety is the foundation for learning. You can learn new skills if you’re constantly stressed out or hyper aware of either hiding parts of yourself or bracing for ignorant remarks that make you feel bad. </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Ultimately</a:t>
            </a:r>
            <a:r>
              <a:rPr lang="en-US" sz="1200" kern="1200" baseline="0" dirty="0" smtClean="0">
                <a:solidFill>
                  <a:schemeClr val="tx1"/>
                </a:solidFill>
                <a:latin typeface="+mn-lt"/>
                <a:ea typeface="+mn-ea"/>
                <a:cs typeface="+mn-cs"/>
              </a:rPr>
              <a:t> - w</a:t>
            </a:r>
            <a:r>
              <a:rPr lang="en-US" sz="1200" kern="1200" dirty="0" smtClean="0">
                <a:solidFill>
                  <a:schemeClr val="tx1"/>
                </a:solidFill>
                <a:latin typeface="+mn-lt"/>
                <a:ea typeface="+mn-ea"/>
                <a:cs typeface="+mn-cs"/>
              </a:rPr>
              <a:t>e aren’t a homogenous society with a singular true experience. Social awareness allows us to build learning spaces that honor and uphold the multiple truths and ways of knowing our students bring. Social awareness as an educator is critical. It allows us to authentically hold space for holistic development, promotes empathy and compassion between young people and adults, and creates a space where all students can comfortably voice their interests and strengths. </a:t>
            </a:r>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6</a:t>
            </a:fld>
            <a:endParaRPr lang="en-US"/>
          </a:p>
        </p:txBody>
      </p:sp>
    </p:spTree>
    <p:extLst>
      <p:ext uri="{BB962C8B-B14F-4D97-AF65-F5344CB8AC3E}">
        <p14:creationId xmlns:p14="http://schemas.microsoft.com/office/powerpoint/2010/main" val="2789714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theoretical</a:t>
            </a:r>
            <a:r>
              <a:rPr lang="en-US" baseline="0" dirty="0" smtClean="0"/>
              <a:t> framework</a:t>
            </a:r>
            <a:r>
              <a:rPr lang="en-US" dirty="0" smtClean="0"/>
              <a:t> that</a:t>
            </a:r>
            <a:r>
              <a:rPr lang="en-US" baseline="0" dirty="0" smtClean="0"/>
              <a:t> I find useful when thinking about</a:t>
            </a:r>
            <a:r>
              <a:rPr lang="en-US" dirty="0" smtClean="0"/>
              <a:t> social awareness</a:t>
            </a:r>
            <a:r>
              <a:rPr lang="en-US" baseline="0" dirty="0" smtClean="0"/>
              <a:t> is Dr. Crenshaw’s theory of intersectionality. </a:t>
            </a:r>
          </a:p>
          <a:p>
            <a:endParaRPr lang="en-US" baseline="0" dirty="0" smtClean="0"/>
          </a:p>
          <a:p>
            <a:r>
              <a:rPr lang="en-US" baseline="0" dirty="0" smtClean="0"/>
              <a:t>Intersectionality is a theory that Dr. </a:t>
            </a:r>
            <a:r>
              <a:rPr lang="en-US" baseline="0" dirty="0" err="1" smtClean="0"/>
              <a:t>Kimberle</a:t>
            </a:r>
            <a:r>
              <a:rPr lang="en-US" baseline="0" dirty="0" smtClean="0"/>
              <a:t> Crenshaw created to explain how different identities or social categories: like race and gender intersect to create a particular form of discrimination. One example Dr. Crenshaw pulls from is a court case where a black woman sued a car dealership for hiring discrimination </a:t>
            </a:r>
            <a:r>
              <a:rPr lang="mr-IN" baseline="0" dirty="0" smtClean="0"/>
              <a:t>–</a:t>
            </a:r>
            <a:r>
              <a:rPr lang="en-US" baseline="0" dirty="0" smtClean="0"/>
              <a:t> saying she didn’t get the job because the employer was biased. The judge threw out the lawsuit because the car dealership did hire black people, and it did hire women. However! All the black people were men who worked as mechanics away from the public, and all the women were white women who worked as secretaries. The combination of being black AND a woman did result in discrimination, if she had been a white woman or a black man, she would’ve likely been employed by the car dealership. </a:t>
            </a:r>
          </a:p>
          <a:p>
            <a:endParaRPr lang="en-US" baseline="0" dirty="0" smtClean="0"/>
          </a:p>
          <a:p>
            <a:r>
              <a:rPr lang="en-US" baseline="0" dirty="0" smtClean="0"/>
              <a:t>We all have different social categories or identities that overlap and give us disadvantages or advantages depending on the context. This graphic here covers some of the possible social identities we can have, but not all of them. For example native language, family income, home culture, where you live, body size, age, education, and more all contribute to making up how we are perceived by others, what is considered “acceptable” for us to do, and what opportunities are more or less accessible to us. </a:t>
            </a:r>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7</a:t>
            </a:fld>
            <a:endParaRPr lang="en-US"/>
          </a:p>
        </p:txBody>
      </p:sp>
    </p:spTree>
    <p:extLst>
      <p:ext uri="{BB962C8B-B14F-4D97-AF65-F5344CB8AC3E}">
        <p14:creationId xmlns:p14="http://schemas.microsoft.com/office/powerpoint/2010/main" val="2697152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We’re all on a journey</a:t>
            </a:r>
            <a:r>
              <a:rPr lang="mr-IN"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 we’re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never complete</a:t>
            </a:r>
            <a:r>
              <a:rPr lang="en-US" sz="1200" kern="1200" baseline="0" dirty="0" smtClean="0">
                <a:solidFill>
                  <a:schemeClr val="tx1"/>
                </a:solidFill>
                <a:latin typeface="+mn-lt"/>
                <a:ea typeface="+mn-ea"/>
                <a:cs typeface="+mn-cs"/>
              </a:rPr>
              <a:t> or done learning </a:t>
            </a:r>
            <a:r>
              <a:rPr lang="mr-IN" sz="1200"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and I hope this is an exciting thing</a:t>
            </a:r>
            <a:r>
              <a:rPr lang="en-US" sz="1200" kern="1200" dirty="0" smtClean="0">
                <a:solidFill>
                  <a:schemeClr val="tx1"/>
                </a:solidFill>
                <a:latin typeface="+mn-lt"/>
                <a:ea typeface="+mn-ea"/>
                <a:cs typeface="+mn-cs"/>
              </a:rPr>
              <a:t>. I know we all</a:t>
            </a:r>
            <a:r>
              <a:rPr lang="en-US" sz="1200" kern="1200" baseline="0" dirty="0" smtClean="0">
                <a:solidFill>
                  <a:schemeClr val="tx1"/>
                </a:solidFill>
                <a:latin typeface="+mn-lt"/>
                <a:ea typeface="+mn-ea"/>
                <a:cs typeface="+mn-cs"/>
              </a:rPr>
              <a:t> encourage the kids we work with to keep learning, keep growing, and I want to encourage you to continue learning and growing in social awareness, too. I’m always learning, making mistakes, and trying to grow too.</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Interestingly,</a:t>
            </a:r>
            <a:r>
              <a:rPr lang="en-US" sz="1200" kern="1200" baseline="0" dirty="0" smtClean="0">
                <a:solidFill>
                  <a:schemeClr val="tx1"/>
                </a:solidFill>
                <a:latin typeface="+mn-lt"/>
                <a:ea typeface="+mn-ea"/>
                <a:cs typeface="+mn-cs"/>
              </a:rPr>
              <a:t> self awareness </a:t>
            </a:r>
            <a:r>
              <a:rPr lang="en-US" sz="1200" kern="1200" dirty="0" smtClean="0">
                <a:solidFill>
                  <a:schemeClr val="tx1"/>
                </a:solidFill>
                <a:latin typeface="+mn-lt"/>
                <a:ea typeface="+mn-ea"/>
                <a:cs typeface="+mn-cs"/>
              </a:rPr>
              <a:t>informs social awareness. CASEL curriculum actually has teachers start teaching all social-emotional skills</a:t>
            </a:r>
            <a:r>
              <a:rPr lang="en-US" sz="1200" kern="1200" baseline="0" dirty="0" smtClean="0">
                <a:solidFill>
                  <a:schemeClr val="tx1"/>
                </a:solidFill>
                <a:latin typeface="+mn-lt"/>
                <a:ea typeface="+mn-ea"/>
                <a:cs typeface="+mn-cs"/>
              </a:rPr>
              <a:t> with lessons on self awareness. </a:t>
            </a:r>
          </a:p>
          <a:p>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So We can start with enhancing our social awareness by understanding our own many identities, how those are seen and unseen by others, and how the overlap/ simultaneous existence of those identities makes up who we are and how we move through the world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other words, understand the theory of intersectionality in terms of how it impacts us, and we can then extend that understanding towards others, especially the young people we work with. </a:t>
            </a:r>
          </a:p>
          <a:p>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8</a:t>
            </a:fld>
            <a:endParaRPr lang="en-US"/>
          </a:p>
        </p:txBody>
      </p:sp>
    </p:spTree>
    <p:extLst>
      <p:ext uri="{BB962C8B-B14F-4D97-AF65-F5344CB8AC3E}">
        <p14:creationId xmlns:p14="http://schemas.microsoft.com/office/powerpoint/2010/main" val="166382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We’re going to practice understanding our many</a:t>
            </a:r>
            <a:r>
              <a:rPr lang="en-US" baseline="0" dirty="0" smtClean="0"/>
              <a:t> identities. In this activity we’re going to have a lot of time to share and discuss with people next to us and as a large group. I want to be very clear that all sharing is optional. This work can sometimes be surprising and vulnerable, and it’s okay to keep as much or as little of your work private as you’d like. Let’s also remember our group agreements for learning together [riff on whatever the agreements are]. </a:t>
            </a:r>
          </a:p>
          <a:p>
            <a:endParaRPr lang="en-US" baseline="0" dirty="0" smtClean="0"/>
          </a:p>
          <a:p>
            <a:r>
              <a:rPr lang="en-US" baseline="0" dirty="0" smtClean="0"/>
              <a:t>So, some identities are visible to others and some aren’t. For example, you can look at me and see some of my identities: I’m white, I’m a </a:t>
            </a:r>
            <a:r>
              <a:rPr lang="en-US" baseline="0" dirty="0" err="1" smtClean="0"/>
              <a:t>cis</a:t>
            </a:r>
            <a:r>
              <a:rPr lang="en-US" baseline="0" dirty="0" smtClean="0"/>
              <a:t>-gender woman. Other things you can’t see, for example you don’t see my Catholic upbringing, or know if I graduated college or not. I want to invite you to think about what these external identities: like race and gender presentation are perhaps similar to or different from your internal identities: like your religion, sexual orientation, or job </a:t>
            </a:r>
            <a:r>
              <a:rPr lang="mr-IN" baseline="0" dirty="0" smtClean="0"/>
              <a:t>–</a:t>
            </a:r>
            <a:r>
              <a:rPr lang="en-US" baseline="0" dirty="0" smtClean="0"/>
              <a:t>or even whether or not you’re a parent, that can be a big one that is sometimes externally visible and other times not. </a:t>
            </a:r>
          </a:p>
          <a:p>
            <a:endParaRPr lang="en-US" baseline="0" dirty="0" smtClean="0"/>
          </a:p>
          <a:p>
            <a:r>
              <a:rPr lang="en-US" baseline="0" dirty="0" smtClean="0"/>
              <a:t>I’m going to pass out these papers, and go ahead and pick one side to be your external, or outward facing, side and one side that will be your internal, or sometimes invisible to the public side. </a:t>
            </a:r>
          </a:p>
          <a:p>
            <a:r>
              <a:rPr lang="en-US" baseline="0" dirty="0" smtClean="0"/>
              <a:t>Then you can use these post-it notes and markers to put your identities, labels, and social categories. Go ahead and stick them to each other, on the paper, however it makes the most sense to you to map your identities. I’d encourage you to put on identity per note. </a:t>
            </a:r>
          </a:p>
          <a:p>
            <a:endParaRPr lang="en-US" baseline="0" dirty="0" smtClean="0"/>
          </a:p>
          <a:p>
            <a:r>
              <a:rPr lang="en-US" baseline="0" dirty="0" smtClean="0"/>
              <a:t>For example, [model </a:t>
            </a:r>
            <a:r>
              <a:rPr lang="mr-IN" baseline="0" dirty="0" smtClean="0"/>
              <a:t>–</a:t>
            </a:r>
            <a:r>
              <a:rPr lang="en-US" baseline="0" dirty="0" smtClean="0"/>
              <a:t> take 1 paper and 3 notes: woman, native English speaker, hiker because I love hiking and spend a lot of my time outside. Being a hiker is related to my body’s abilities, so I might go on to make a post it note about that and stick them together. But maybe not. </a:t>
            </a:r>
          </a:p>
          <a:p>
            <a:endParaRPr lang="en-US" baseline="0" dirty="0" smtClean="0"/>
          </a:p>
          <a:p>
            <a:r>
              <a:rPr lang="en-US" baseline="0" dirty="0" smtClean="0"/>
              <a:t>Does that all make sense? Any questions so far? </a:t>
            </a:r>
          </a:p>
          <a:p>
            <a:endParaRPr lang="en-US" baseline="0" dirty="0" smtClean="0"/>
          </a:p>
          <a:p>
            <a:r>
              <a:rPr lang="en-US" baseline="0" dirty="0" smtClean="0"/>
              <a:t>Okay, go ahead and spend about 15 minutes on your own work, and then we’ll take some time to share. </a:t>
            </a:r>
          </a:p>
          <a:p>
            <a:endParaRPr lang="en-US" baseline="0" dirty="0" smtClean="0"/>
          </a:p>
        </p:txBody>
      </p:sp>
      <p:sp>
        <p:nvSpPr>
          <p:cNvPr id="4" name="Slide Number Placeholder 3"/>
          <p:cNvSpPr>
            <a:spLocks noGrp="1"/>
          </p:cNvSpPr>
          <p:nvPr>
            <p:ph type="sldNum" sz="quarter" idx="10"/>
          </p:nvPr>
        </p:nvSpPr>
        <p:spPr/>
        <p:txBody>
          <a:bodyPr/>
          <a:lstStyle/>
          <a:p>
            <a:fld id="{09B068A9-4FEE-DA4D-9606-ADD4EF718FB3}" type="slidenum">
              <a:rPr lang="en-US" smtClean="0"/>
              <a:t>9</a:t>
            </a:fld>
            <a:endParaRPr lang="en-US"/>
          </a:p>
        </p:txBody>
      </p:sp>
    </p:spTree>
    <p:extLst>
      <p:ext uri="{BB962C8B-B14F-4D97-AF65-F5344CB8AC3E}">
        <p14:creationId xmlns:p14="http://schemas.microsoft.com/office/powerpoint/2010/main" val="1188374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12</a:t>
            </a:fld>
            <a:endParaRPr lang="en-US"/>
          </a:p>
        </p:txBody>
      </p:sp>
    </p:spTree>
    <p:extLst>
      <p:ext uri="{BB962C8B-B14F-4D97-AF65-F5344CB8AC3E}">
        <p14:creationId xmlns:p14="http://schemas.microsoft.com/office/powerpoint/2010/main" val="4236914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goal of learning spaces, especially self-directed ones, is to reach this idea of agency, autonomy, and self-actualization through empowering and responsive learning environments.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Without educators’ social awareness - an awareness, understanding, and appreciation of how your students move through the world and how those experiences might be similar or different from yours - this goal can’t be reached. Creating spaces that are safe, where young people can share about themselves and their diversity be seen as a true strength, leads to the outcome we want. Social awareness as an educator is the foundation for creating that kind of space.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way we communicate with families about the value of self-directed education spaces can also be informed by social awareness. It’s natural and easy to think that all people move through the world, know the world, and are experienced by the world the same way we are. However, this isn’t true. We can see this all the time in present-day issues of police violence, the Me Too movement, and the</a:t>
            </a:r>
            <a:r>
              <a:rPr lang="en-US" sz="1200" kern="1200" baseline="0" dirty="0" smtClean="0">
                <a:solidFill>
                  <a:schemeClr val="tx1"/>
                </a:solidFill>
                <a:latin typeface="+mn-lt"/>
                <a:ea typeface="+mn-ea"/>
                <a:cs typeface="+mn-cs"/>
              </a:rPr>
              <a:t> climate strikes</a:t>
            </a:r>
            <a:r>
              <a:rPr lang="en-US" sz="1200" kern="1200" dirty="0" smtClean="0">
                <a:solidFill>
                  <a:schemeClr val="tx1"/>
                </a:solidFill>
                <a:latin typeface="+mn-lt"/>
                <a:ea typeface="+mn-ea"/>
                <a:cs typeface="+mn-cs"/>
              </a:rPr>
              <a:t> all show that our social position and the intersection of all our identities deeply impacts our lived experiences. Our identities and lived experiences also impact our values and what motivates us. We’re not all motivated by competition, or by a sense of individualism. Social awareness can help us target support and better tailor messaging and explanations of alternative education movements to communities that are historically left out of these discussions. It can also help us better facilitate discussions and establish what type of support different individuals and families need once they’re part of our schools, learning centers, or summer camps. This is particularly true for immigrant, refugee, POC, and poor communities which often lack a space at the table in these largely middle to owning class, white, highly credentialed spaces.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Ultimately:</a:t>
            </a:r>
            <a:r>
              <a:rPr lang="en-US" sz="1200" kern="1200" baseline="0" dirty="0" smtClean="0">
                <a:solidFill>
                  <a:schemeClr val="tx1"/>
                </a:solidFill>
                <a:latin typeface="+mn-lt"/>
                <a:ea typeface="+mn-ea"/>
                <a:cs typeface="+mn-cs"/>
              </a:rPr>
              <a:t> establishing and building your social awareness as an educator helps you create strong empathy and social skills for your students, and empower them to create a more just and equitable world, which we so sorely need. And this work is your work. You are helping change the world by modeling the skills of social awareness to your students: showing them perspective-taking, empathy, respect, and appreciation for everyone in your classroom and beyond. </a:t>
            </a:r>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13</a:t>
            </a:fld>
            <a:endParaRPr lang="en-US"/>
          </a:p>
        </p:txBody>
      </p:sp>
    </p:spTree>
    <p:extLst>
      <p:ext uri="{BB962C8B-B14F-4D97-AF65-F5344CB8AC3E}">
        <p14:creationId xmlns:p14="http://schemas.microsoft.com/office/powerpoint/2010/main" val="2359215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Okay, great, hopefully we’re bought in on the importance of social awareness. How do we bring this home?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Continuously hold: </a:t>
            </a:r>
          </a:p>
          <a:p>
            <a:r>
              <a:rPr lang="en-US" sz="1200" kern="1200" dirty="0" smtClean="0">
                <a:solidFill>
                  <a:schemeClr val="tx1"/>
                </a:solidFill>
                <a:latin typeface="+mn-lt"/>
                <a:ea typeface="+mn-ea"/>
                <a:cs typeface="+mn-cs"/>
              </a:rPr>
              <a:t>Think about the young people you work with, what would their identities be?</a:t>
            </a:r>
          </a:p>
          <a:p>
            <a:r>
              <a:rPr lang="en-US" sz="1200" kern="1200" dirty="0" smtClean="0">
                <a:solidFill>
                  <a:schemeClr val="tx1"/>
                </a:solidFill>
                <a:latin typeface="+mn-lt"/>
                <a:ea typeface="+mn-ea"/>
                <a:cs typeface="+mn-cs"/>
              </a:rPr>
              <a:t>How are you making space for them to share these identities with you?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Keep learning! </a:t>
            </a:r>
          </a:p>
          <a:p>
            <a:r>
              <a:rPr lang="en-US" sz="1200" kern="1200" dirty="0" smtClean="0">
                <a:solidFill>
                  <a:schemeClr val="tx1"/>
                </a:solidFill>
                <a:latin typeface="+mn-lt"/>
                <a:ea typeface="+mn-ea"/>
                <a:cs typeface="+mn-cs"/>
              </a:rPr>
              <a:t>Read newspaper articles, social media accounts, books, and listen to podcasts written by people who have a different social position from you</a:t>
            </a:r>
          </a:p>
          <a:p>
            <a:r>
              <a:rPr lang="en-US" sz="1200" kern="1200" dirty="0" smtClean="0">
                <a:solidFill>
                  <a:schemeClr val="tx1"/>
                </a:solidFill>
                <a:latin typeface="+mn-lt"/>
                <a:ea typeface="+mn-ea"/>
                <a:cs typeface="+mn-cs"/>
              </a:rPr>
              <a:t>Talk to your students. Listen to their lives, experiences, and perspectives without an agenda other than listening. </a:t>
            </a:r>
          </a:p>
          <a:p>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14</a:t>
            </a:fld>
            <a:endParaRPr lang="en-US"/>
          </a:p>
        </p:txBody>
      </p:sp>
    </p:spTree>
    <p:extLst>
      <p:ext uri="{BB962C8B-B14F-4D97-AF65-F5344CB8AC3E}">
        <p14:creationId xmlns:p14="http://schemas.microsoft.com/office/powerpoint/2010/main" val="3494672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Space: Who is represented in your space? What stories are told in images, books, movies, poems? Who’s stories aren’t told? How do you communicate complex stories, rather than glossed over, simple stories that tokenize or simply “check off” the diversity box? </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9B068A9-4FEE-DA4D-9606-ADD4EF718FB3}" type="slidenum">
              <a:rPr lang="en-US" smtClean="0"/>
              <a:t>15</a:t>
            </a:fld>
            <a:endParaRPr lang="en-US"/>
          </a:p>
        </p:txBody>
      </p:sp>
    </p:spTree>
    <p:extLst>
      <p:ext uri="{BB962C8B-B14F-4D97-AF65-F5344CB8AC3E}">
        <p14:creationId xmlns:p14="http://schemas.microsoft.com/office/powerpoint/2010/main" val="1748298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Facilitation: </a:t>
            </a:r>
          </a:p>
          <a:p>
            <a:r>
              <a:rPr lang="en-US" sz="1200" kern="1200" dirty="0" smtClean="0">
                <a:solidFill>
                  <a:schemeClr val="tx1"/>
                </a:solidFill>
                <a:latin typeface="+mn-lt"/>
                <a:ea typeface="+mn-ea"/>
                <a:cs typeface="+mn-cs"/>
              </a:rPr>
              <a:t>Write and regularly revisit agreements with students </a:t>
            </a:r>
            <a:r>
              <a:rPr lang="mr-IN"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 congrats</a:t>
            </a:r>
            <a:r>
              <a:rPr lang="en-US" sz="1200" kern="1200" baseline="0" dirty="0" smtClean="0">
                <a:solidFill>
                  <a:schemeClr val="tx1"/>
                </a:solidFill>
                <a:latin typeface="+mn-lt"/>
                <a:ea typeface="+mn-ea"/>
                <a:cs typeface="+mn-cs"/>
              </a:rPr>
              <a:t> y’all have been practicing social awareness this whole time!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Invite young people to participate in activities centered on learning more about their own communities, cultures, and histories </a:t>
            </a:r>
            <a:endParaRPr lang="en-US" sz="1200" b="1"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Let people share or not share in all settings </a:t>
            </a:r>
          </a:p>
          <a:p>
            <a:r>
              <a:rPr lang="en-US" sz="1200" b="0" kern="1200" dirty="0" smtClean="0">
                <a:solidFill>
                  <a:schemeClr val="tx1"/>
                </a:solidFill>
                <a:latin typeface="+mn-lt"/>
                <a:ea typeface="+mn-ea"/>
                <a:cs typeface="+mn-cs"/>
              </a:rPr>
              <a:t>Model vulnerability: take part in activities, sit with them at lunch, and share appropriate and authentic things about yourself </a:t>
            </a:r>
          </a:p>
          <a:p>
            <a:r>
              <a:rPr lang="en-US" sz="1200" b="0" kern="1200" dirty="0" smtClean="0">
                <a:solidFill>
                  <a:schemeClr val="tx1"/>
                </a:solidFill>
                <a:latin typeface="+mn-lt"/>
                <a:ea typeface="+mn-ea"/>
                <a:cs typeface="+mn-cs"/>
              </a:rPr>
              <a:t>Provide opportunities to engage in structured get-to-know you time throughout the whole year. Make these times flexible / use many ways of engaging with others: art, writing, small and large group discussion. </a:t>
            </a:r>
          </a:p>
          <a:p>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16</a:t>
            </a:fld>
            <a:endParaRPr lang="en-US"/>
          </a:p>
        </p:txBody>
      </p:sp>
    </p:spTree>
    <p:extLst>
      <p:ext uri="{BB962C8B-B14F-4D97-AF65-F5344CB8AC3E}">
        <p14:creationId xmlns:p14="http://schemas.microsoft.com/office/powerpoint/2010/main" val="3734896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Large group, popcorn-style.</a:t>
            </a:r>
            <a:r>
              <a:rPr lang="en-US" baseline="0" dirty="0" smtClean="0"/>
              <a:t> Does anyone want to share: </a:t>
            </a:r>
            <a:endParaRPr lang="en-US" dirty="0"/>
          </a:p>
        </p:txBody>
      </p:sp>
      <p:sp>
        <p:nvSpPr>
          <p:cNvPr id="4" name="Slide Number Placeholder 3"/>
          <p:cNvSpPr>
            <a:spLocks noGrp="1"/>
          </p:cNvSpPr>
          <p:nvPr>
            <p:ph type="sldNum" sz="quarter" idx="10"/>
          </p:nvPr>
        </p:nvSpPr>
        <p:spPr/>
        <p:txBody>
          <a:bodyPr/>
          <a:lstStyle/>
          <a:p>
            <a:fld id="{09B068A9-4FEE-DA4D-9606-ADD4EF718FB3}" type="slidenum">
              <a:rPr lang="en-US" smtClean="0"/>
              <a:t>17</a:t>
            </a:fld>
            <a:endParaRPr lang="en-US"/>
          </a:p>
        </p:txBody>
      </p:sp>
    </p:spTree>
    <p:extLst>
      <p:ext uri="{BB962C8B-B14F-4D97-AF65-F5344CB8AC3E}">
        <p14:creationId xmlns:p14="http://schemas.microsoft.com/office/powerpoint/2010/main" val="292674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6/27/19</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6/27/19</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D728701E-CAF4-4159-9B3E-41C86DFFA30D}" type="datetimeFigureOut">
              <a:rPr lang="en-US" smtClean="0"/>
              <a:t>6/27/19</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162F1D00-BD13-4404-86B0-79703945A0A7}"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6/27/19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728701E-CAF4-4159-9B3E-41C86DFFA30D}" type="datetimeFigureOut">
              <a:rPr lang="en-US" smtClean="0"/>
              <a:t>6/27/19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728701E-CAF4-4159-9B3E-41C86DFFA30D}" type="datetimeFigureOut">
              <a:rPr lang="en-US" smtClean="0"/>
              <a:t>6/27/19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6/27/19</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6/27/19</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8228" y="4597668"/>
            <a:ext cx="4586509" cy="933450"/>
          </a:xfrm>
        </p:spPr>
        <p:txBody>
          <a:bodyPr>
            <a:normAutofit fontScale="90000"/>
          </a:bodyPr>
          <a:lstStyle/>
          <a:p>
            <a:r>
              <a:rPr lang="en-US" dirty="0" smtClean="0"/>
              <a:t>Seeing Students in Context  </a:t>
            </a:r>
            <a:endParaRPr lang="en-US" dirty="0"/>
          </a:p>
        </p:txBody>
      </p:sp>
      <p:sp>
        <p:nvSpPr>
          <p:cNvPr id="3" name="Subtitle 2"/>
          <p:cNvSpPr>
            <a:spLocks noGrp="1"/>
          </p:cNvSpPr>
          <p:nvPr>
            <p:ph type="subTitle" idx="1"/>
          </p:nvPr>
        </p:nvSpPr>
        <p:spPr>
          <a:xfrm>
            <a:off x="328228" y="5188322"/>
            <a:ext cx="4038600" cy="748553"/>
          </a:xfrm>
        </p:spPr>
        <p:txBody>
          <a:bodyPr/>
          <a:lstStyle/>
          <a:p>
            <a:r>
              <a:rPr lang="en-US" dirty="0" smtClean="0"/>
              <a:t>Sophie Biddle </a:t>
            </a:r>
            <a:endParaRPr lang="en-US" dirty="0"/>
          </a:p>
        </p:txBody>
      </p:sp>
      <p:pic>
        <p:nvPicPr>
          <p:cNvPr id="8" name="Picture Placeholder 7"/>
          <p:cNvPicPr>
            <a:picLocks noGrp="1" noChangeAspect="1"/>
          </p:cNvPicPr>
          <p:nvPr>
            <p:ph type="pic" sz="quarter" idx="13"/>
          </p:nvPr>
        </p:nvPicPr>
        <p:blipFill>
          <a:blip r:embed="rId2"/>
          <a:srcRect t="463" b="463"/>
          <a:stretch>
            <a:fillRect/>
          </a:stretch>
        </p:blipFill>
        <p:spPr/>
      </p:pic>
      <p:sp>
        <p:nvSpPr>
          <p:cNvPr id="4" name="Text Placeholder 3"/>
          <p:cNvSpPr>
            <a:spLocks noGrp="1"/>
          </p:cNvSpPr>
          <p:nvPr>
            <p:ph type="body" sz="half" idx="2"/>
          </p:nvPr>
        </p:nvSpPr>
        <p:spPr>
          <a:xfrm>
            <a:off x="328228" y="1255665"/>
            <a:ext cx="4138525" cy="2564735"/>
          </a:xfrm>
        </p:spPr>
        <p:txBody>
          <a:bodyPr/>
          <a:lstStyle/>
          <a:p>
            <a:r>
              <a:rPr lang="en-US" dirty="0"/>
              <a:t>Social Awareness for </a:t>
            </a:r>
            <a:r>
              <a:rPr lang="en-US" dirty="0" smtClean="0"/>
              <a:t>Educators</a:t>
            </a:r>
            <a:endParaRPr lang="en-US" dirty="0"/>
          </a:p>
        </p:txBody>
      </p:sp>
      <p:pic>
        <p:nvPicPr>
          <p:cNvPr id="11" name="Picture Placeholder 10"/>
          <p:cNvPicPr>
            <a:picLocks noGrp="1" noChangeAspect="1"/>
          </p:cNvPicPr>
          <p:nvPr>
            <p:ph type="pic" sz="quarter" idx="12"/>
          </p:nvPr>
        </p:nvPicPr>
        <p:blipFill>
          <a:blip r:embed="rId3"/>
          <a:srcRect l="16355" r="16355"/>
          <a:stretch>
            <a:fillRect/>
          </a:stretch>
        </p:blipFill>
        <p:spPr/>
      </p:pic>
    </p:spTree>
    <p:extLst>
      <p:ext uri="{BB962C8B-B14F-4D97-AF65-F5344CB8AC3E}">
        <p14:creationId xmlns:p14="http://schemas.microsoft.com/office/powerpoint/2010/main" val="62967420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Outline </a:t>
            </a:r>
            <a:endParaRPr lang="en-US" dirty="0"/>
          </a:p>
        </p:txBody>
      </p:sp>
      <p:sp>
        <p:nvSpPr>
          <p:cNvPr id="8" name="Content Placeholder 7"/>
          <p:cNvSpPr>
            <a:spLocks noGrp="1"/>
          </p:cNvSpPr>
          <p:nvPr>
            <p:ph idx="1"/>
          </p:nvPr>
        </p:nvSpPr>
        <p:spPr/>
        <p:txBody>
          <a:bodyPr>
            <a:normAutofit/>
          </a:bodyPr>
          <a:lstStyle/>
          <a:p>
            <a:r>
              <a:rPr lang="en-US" dirty="0" smtClean="0"/>
              <a:t>Introduction</a:t>
            </a:r>
          </a:p>
          <a:p>
            <a:r>
              <a:rPr lang="en-US" dirty="0" smtClean="0"/>
              <a:t>Group Agreements </a:t>
            </a:r>
          </a:p>
          <a:p>
            <a:r>
              <a:rPr lang="en-US" dirty="0" smtClean="0"/>
              <a:t>Define social awareness </a:t>
            </a:r>
          </a:p>
          <a:p>
            <a:r>
              <a:rPr lang="en-US" dirty="0" smtClean="0"/>
              <a:t>Identify ways to grow </a:t>
            </a:r>
          </a:p>
          <a:p>
            <a:r>
              <a:rPr lang="en-US" dirty="0" smtClean="0"/>
              <a:t>Awareness activity  </a:t>
            </a:r>
          </a:p>
          <a:p>
            <a:r>
              <a:rPr lang="en-US" dirty="0" smtClean="0"/>
              <a:t>Discussion / debrief </a:t>
            </a:r>
          </a:p>
          <a:p>
            <a:r>
              <a:rPr lang="en-US" dirty="0" smtClean="0"/>
              <a:t>Take home tips </a:t>
            </a:r>
            <a:endParaRPr lang="en-US" dirty="0"/>
          </a:p>
        </p:txBody>
      </p:sp>
    </p:spTree>
    <p:extLst>
      <p:ext uri="{BB962C8B-B14F-4D97-AF65-F5344CB8AC3E}">
        <p14:creationId xmlns:p14="http://schemas.microsoft.com/office/powerpoint/2010/main" val="1661302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0555" y="1201933"/>
            <a:ext cx="3255264" cy="1162050"/>
          </a:xfrm>
        </p:spPr>
        <p:txBody>
          <a:bodyPr/>
          <a:lstStyle/>
          <a:p>
            <a:r>
              <a:rPr lang="en-US" dirty="0" smtClean="0"/>
              <a:t>About Me </a:t>
            </a:r>
            <a:endParaRPr lang="en-US" dirty="0"/>
          </a:p>
        </p:txBody>
      </p:sp>
      <p:sp>
        <p:nvSpPr>
          <p:cNvPr id="5" name="Content Placeholder 4"/>
          <p:cNvSpPr>
            <a:spLocks noGrp="1"/>
          </p:cNvSpPr>
          <p:nvPr>
            <p:ph idx="1"/>
          </p:nvPr>
        </p:nvSpPr>
        <p:spPr>
          <a:xfrm>
            <a:off x="4168775" y="1487850"/>
            <a:ext cx="4597399" cy="4364349"/>
          </a:xfrm>
        </p:spPr>
        <p:txBody>
          <a:bodyPr/>
          <a:lstStyle/>
          <a:p>
            <a:r>
              <a:rPr lang="en-US" dirty="0" smtClean="0"/>
              <a:t>School history: Catholic/private, public school, charter arts, online, free &amp; democratic, unschooling, community college, university. </a:t>
            </a:r>
          </a:p>
          <a:p>
            <a:r>
              <a:rPr lang="en-US" dirty="0" smtClean="0"/>
              <a:t>Kiddo history: youth stage manager, nanny, Village Free School intern, Not Back to School Camp med team </a:t>
            </a:r>
          </a:p>
          <a:p>
            <a:r>
              <a:rPr lang="en-US" dirty="0" smtClean="0"/>
              <a:t>BA in Sociology &amp; Elementary Science Education </a:t>
            </a:r>
          </a:p>
          <a:p>
            <a:r>
              <a:rPr lang="en-US" dirty="0" smtClean="0"/>
              <a:t>Published undergrad research on children’s rights and children’s geographies </a:t>
            </a:r>
          </a:p>
          <a:p>
            <a:endParaRPr lang="en-US" dirty="0"/>
          </a:p>
        </p:txBody>
      </p:sp>
      <p:sp>
        <p:nvSpPr>
          <p:cNvPr id="6" name="Text Placeholder 5"/>
          <p:cNvSpPr>
            <a:spLocks noGrp="1"/>
          </p:cNvSpPr>
          <p:nvPr>
            <p:ph type="body" sz="half" idx="2"/>
          </p:nvPr>
        </p:nvSpPr>
        <p:spPr>
          <a:xfrm>
            <a:off x="380555" y="2537618"/>
            <a:ext cx="3255264" cy="2392363"/>
          </a:xfrm>
        </p:spPr>
        <p:txBody>
          <a:bodyPr>
            <a:normAutofit lnSpcReduction="10000"/>
          </a:bodyPr>
          <a:lstStyle/>
          <a:p>
            <a:r>
              <a:rPr lang="en-US" dirty="0" smtClean="0"/>
              <a:t>Curriculum Specialist  at University of Washington College of Education </a:t>
            </a:r>
          </a:p>
          <a:p>
            <a:endParaRPr lang="en-US" dirty="0" smtClean="0"/>
          </a:p>
          <a:p>
            <a:r>
              <a:rPr lang="en-US" dirty="0" smtClean="0"/>
              <a:t>Creating professional development materials for educators in out-of-school time </a:t>
            </a:r>
          </a:p>
          <a:p>
            <a:endParaRPr lang="en-US" dirty="0"/>
          </a:p>
          <a:p>
            <a:r>
              <a:rPr lang="en-US" dirty="0" smtClean="0"/>
              <a:t>Leading Youth Advisory Committee work</a:t>
            </a:r>
          </a:p>
          <a:p>
            <a:endParaRPr lang="en-US" dirty="0"/>
          </a:p>
          <a:p>
            <a:endParaRPr lang="en-US" dirty="0"/>
          </a:p>
        </p:txBody>
      </p:sp>
    </p:spTree>
    <p:extLst>
      <p:ext uri="{BB962C8B-B14F-4D97-AF65-F5344CB8AC3E}">
        <p14:creationId xmlns:p14="http://schemas.microsoft.com/office/powerpoint/2010/main" val="88692664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Group Agreements </a:t>
            </a:r>
            <a:endParaRPr lang="en-US" dirty="0"/>
          </a:p>
        </p:txBody>
      </p:sp>
      <p:sp>
        <p:nvSpPr>
          <p:cNvPr id="6" name="Content Placeholder 5"/>
          <p:cNvSpPr>
            <a:spLocks noGrp="1"/>
          </p:cNvSpPr>
          <p:nvPr>
            <p:ph idx="1"/>
          </p:nvPr>
        </p:nvSpPr>
        <p:spPr/>
        <p:txBody>
          <a:bodyPr/>
          <a:lstStyle/>
          <a:p>
            <a:pPr marL="0" indent="0" defTabSz="457200">
              <a:spcBef>
                <a:spcPts val="0"/>
              </a:spcBef>
              <a:buClrTx/>
              <a:buSzTx/>
              <a:buNone/>
              <a:defRPr/>
            </a:pPr>
            <a:r>
              <a:rPr lang="en-US" dirty="0">
                <a:solidFill>
                  <a:schemeClr val="tx1"/>
                </a:solidFill>
              </a:rPr>
              <a:t>How do we want to agree to be in this space? </a:t>
            </a:r>
            <a:endParaRPr lang="en-US" dirty="0" smtClean="0">
              <a:solidFill>
                <a:schemeClr val="tx1"/>
              </a:solidFill>
            </a:endParaRPr>
          </a:p>
          <a:p>
            <a:pPr marL="0" indent="0" defTabSz="457200">
              <a:spcBef>
                <a:spcPts val="0"/>
              </a:spcBef>
              <a:buClrTx/>
              <a:buSzTx/>
              <a:buNone/>
              <a:defRPr/>
            </a:pPr>
            <a:endParaRPr lang="en-US" dirty="0">
              <a:solidFill>
                <a:schemeClr val="tx1"/>
              </a:solidFill>
            </a:endParaRPr>
          </a:p>
          <a:p>
            <a:pPr marL="0" indent="0" defTabSz="457200">
              <a:spcBef>
                <a:spcPts val="0"/>
              </a:spcBef>
              <a:buClrTx/>
              <a:buSzTx/>
              <a:buNone/>
              <a:defRPr/>
            </a:pPr>
            <a:r>
              <a:rPr lang="en-US" dirty="0" smtClean="0">
                <a:solidFill>
                  <a:schemeClr val="tx1"/>
                </a:solidFill>
              </a:rPr>
              <a:t>How </a:t>
            </a:r>
            <a:r>
              <a:rPr lang="en-US" dirty="0">
                <a:solidFill>
                  <a:schemeClr val="tx1"/>
                </a:solidFill>
              </a:rPr>
              <a:t>do we want to feel? </a:t>
            </a:r>
            <a:endParaRPr lang="en-US" dirty="0" smtClean="0">
              <a:solidFill>
                <a:schemeClr val="tx1"/>
              </a:solidFill>
            </a:endParaRPr>
          </a:p>
          <a:p>
            <a:pPr marL="0" indent="0" defTabSz="457200">
              <a:spcBef>
                <a:spcPts val="0"/>
              </a:spcBef>
              <a:buClrTx/>
              <a:buSzTx/>
              <a:buNone/>
              <a:defRPr/>
            </a:pPr>
            <a:endParaRPr lang="en-US" dirty="0">
              <a:solidFill>
                <a:schemeClr val="tx1"/>
              </a:solidFill>
            </a:endParaRPr>
          </a:p>
          <a:p>
            <a:pPr marL="0" indent="0" defTabSz="457200">
              <a:spcBef>
                <a:spcPts val="0"/>
              </a:spcBef>
              <a:buClrTx/>
              <a:buSzTx/>
              <a:buNone/>
              <a:defRPr/>
            </a:pPr>
            <a:r>
              <a:rPr lang="en-US" dirty="0" smtClean="0">
                <a:solidFill>
                  <a:schemeClr val="tx1"/>
                </a:solidFill>
              </a:rPr>
              <a:t>How </a:t>
            </a:r>
            <a:r>
              <a:rPr lang="en-US" dirty="0">
                <a:solidFill>
                  <a:schemeClr val="tx1"/>
                </a:solidFill>
              </a:rPr>
              <a:t>do we want to be treated?</a:t>
            </a:r>
          </a:p>
          <a:p>
            <a:endParaRPr lang="en-US" dirty="0"/>
          </a:p>
          <a:p>
            <a:endParaRPr lang="en-US" dirty="0"/>
          </a:p>
        </p:txBody>
      </p:sp>
    </p:spTree>
    <p:extLst>
      <p:ext uri="{BB962C8B-B14F-4D97-AF65-F5344CB8AC3E}">
        <p14:creationId xmlns:p14="http://schemas.microsoft.com/office/powerpoint/2010/main" val="232534483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Social Awareness? </a:t>
            </a:r>
            <a:endParaRPr lang="en-US" dirty="0"/>
          </a:p>
        </p:txBody>
      </p:sp>
      <p:sp>
        <p:nvSpPr>
          <p:cNvPr id="3" name="Content Placeholder 2"/>
          <p:cNvSpPr>
            <a:spLocks noGrp="1"/>
          </p:cNvSpPr>
          <p:nvPr>
            <p:ph sz="half" idx="1"/>
          </p:nvPr>
        </p:nvSpPr>
        <p:spPr>
          <a:xfrm>
            <a:off x="498517" y="1764249"/>
            <a:ext cx="7556270" cy="4140200"/>
          </a:xfrm>
        </p:spPr>
        <p:txBody>
          <a:bodyPr>
            <a:normAutofit/>
          </a:bodyPr>
          <a:lstStyle/>
          <a:p>
            <a:r>
              <a:rPr lang="en-US" dirty="0" smtClean="0"/>
              <a:t>CASEL Framework:</a:t>
            </a:r>
          </a:p>
          <a:p>
            <a:pPr lvl="1"/>
            <a:r>
              <a:rPr lang="en-US" dirty="0"/>
              <a:t>Perspective-taking </a:t>
            </a:r>
          </a:p>
          <a:p>
            <a:pPr lvl="1"/>
            <a:r>
              <a:rPr lang="en-US" dirty="0"/>
              <a:t>Empathy </a:t>
            </a:r>
          </a:p>
          <a:p>
            <a:pPr lvl="1"/>
            <a:r>
              <a:rPr lang="en-US" dirty="0"/>
              <a:t>Appreciating diversity </a:t>
            </a:r>
          </a:p>
          <a:p>
            <a:pPr lvl="1"/>
            <a:r>
              <a:rPr lang="en-US" dirty="0"/>
              <a:t>Respect for others </a:t>
            </a:r>
          </a:p>
          <a:p>
            <a:endParaRPr lang="en-US" dirty="0"/>
          </a:p>
          <a:p>
            <a:r>
              <a:rPr lang="en-US" dirty="0" smtClean="0"/>
              <a:t>Skills are guideposts</a:t>
            </a:r>
          </a:p>
          <a:p>
            <a:r>
              <a:rPr lang="en-US" dirty="0" smtClean="0"/>
              <a:t>Help us see others and ourselves in context of our world  </a:t>
            </a:r>
          </a:p>
        </p:txBody>
      </p:sp>
    </p:spTree>
    <p:extLst>
      <p:ext uri="{BB962C8B-B14F-4D97-AF65-F5344CB8AC3E}">
        <p14:creationId xmlns:p14="http://schemas.microsoft.com/office/powerpoint/2010/main" val="186442429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social awareness?</a:t>
            </a:r>
            <a:endParaRPr lang="en-US" dirty="0"/>
          </a:p>
        </p:txBody>
      </p:sp>
      <p:sp>
        <p:nvSpPr>
          <p:cNvPr id="3" name="Content Placeholder 2"/>
          <p:cNvSpPr>
            <a:spLocks noGrp="1"/>
          </p:cNvSpPr>
          <p:nvPr>
            <p:ph idx="1"/>
          </p:nvPr>
        </p:nvSpPr>
        <p:spPr>
          <a:xfrm>
            <a:off x="498474" y="1981200"/>
            <a:ext cx="7947568" cy="4144963"/>
          </a:xfrm>
        </p:spPr>
        <p:txBody>
          <a:bodyPr/>
          <a:lstStyle/>
          <a:p>
            <a:r>
              <a:rPr lang="en-US" dirty="0" smtClean="0"/>
              <a:t>Safety = foundation for learning </a:t>
            </a:r>
          </a:p>
          <a:p>
            <a:r>
              <a:rPr lang="en-US" dirty="0"/>
              <a:t>Build compassionate and safe learning spaces </a:t>
            </a:r>
            <a:endParaRPr lang="en-US" dirty="0" smtClean="0"/>
          </a:p>
          <a:p>
            <a:r>
              <a:rPr lang="en-US" dirty="0"/>
              <a:t>Different people have different lived </a:t>
            </a:r>
            <a:r>
              <a:rPr lang="en-US" dirty="0" smtClean="0"/>
              <a:t>experiences &amp; needs</a:t>
            </a:r>
          </a:p>
          <a:p>
            <a:r>
              <a:rPr lang="en-US" dirty="0" smtClean="0"/>
              <a:t>Your skills enhance the skills of your students </a:t>
            </a:r>
            <a:endParaRPr lang="en-US" dirty="0"/>
          </a:p>
        </p:txBody>
      </p:sp>
    </p:spTree>
    <p:extLst>
      <p:ext uri="{BB962C8B-B14F-4D97-AF65-F5344CB8AC3E}">
        <p14:creationId xmlns:p14="http://schemas.microsoft.com/office/powerpoint/2010/main" val="46958608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Intersectionality </a:t>
            </a:r>
            <a:endParaRPr lang="en-US" dirty="0"/>
          </a:p>
        </p:txBody>
      </p:sp>
      <p:pic>
        <p:nvPicPr>
          <p:cNvPr id="14" name="Content Placeholder 13" descr="Intersectionality-2.jpg"/>
          <p:cNvPicPr>
            <a:picLocks noGrp="1" noChangeAspect="1"/>
          </p:cNvPicPr>
          <p:nvPr>
            <p:ph idx="1"/>
          </p:nvPr>
        </p:nvPicPr>
        <p:blipFill>
          <a:blip r:embed="rId3">
            <a:extLst>
              <a:ext uri="{28A0092B-C50C-407E-A947-70E740481C1C}">
                <a14:useLocalDpi xmlns:a14="http://schemas.microsoft.com/office/drawing/2010/main" val="0"/>
              </a:ext>
            </a:extLst>
          </a:blip>
          <a:srcRect l="-25423" r="-25423"/>
          <a:stretch>
            <a:fillRect/>
          </a:stretch>
        </p:blipFill>
        <p:spPr>
          <a:xfrm>
            <a:off x="0" y="2223069"/>
            <a:ext cx="7556500" cy="4144963"/>
          </a:xfrm>
        </p:spPr>
      </p:pic>
      <p:sp>
        <p:nvSpPr>
          <p:cNvPr id="13" name="Text Placeholder 12"/>
          <p:cNvSpPr>
            <a:spLocks noGrp="1"/>
          </p:cNvSpPr>
          <p:nvPr>
            <p:ph type="body" sz="half" idx="2"/>
          </p:nvPr>
        </p:nvSpPr>
        <p:spPr/>
        <p:txBody>
          <a:bodyPr/>
          <a:lstStyle/>
          <a:p>
            <a:r>
              <a:rPr lang="en-US" dirty="0" smtClean="0"/>
              <a:t>The overlap of different social categories that create unique privileges or barriers</a:t>
            </a:r>
            <a:endParaRPr lang="en-US" dirty="0"/>
          </a:p>
        </p:txBody>
      </p:sp>
      <p:sp>
        <p:nvSpPr>
          <p:cNvPr id="15" name="Content Placeholder 3"/>
          <p:cNvSpPr txBox="1">
            <a:spLocks/>
          </p:cNvSpPr>
          <p:nvPr/>
        </p:nvSpPr>
        <p:spPr>
          <a:xfrm>
            <a:off x="6391762" y="2721078"/>
            <a:ext cx="3008910" cy="3184562"/>
          </a:xfrm>
          <a:prstGeom prst="rect">
            <a:avLst/>
          </a:prstGeom>
        </p:spPr>
        <p:txBody>
          <a:bodyPr vert="horz" lIns="91440" tIns="45720" rIns="91440" bIns="45720" rtlCol="0" anchor="t" anchorCtr="0">
            <a:noAutofit/>
          </a:bodyPr>
          <a:lstStyle>
            <a:lvl1pPr marL="0" indent="0" algn="l" defTabSz="914400" rtl="0" eaLnBrk="1" latinLnBrk="0" hangingPunct="1">
              <a:spcBef>
                <a:spcPts val="2000"/>
              </a:spcBef>
              <a:buClr>
                <a:schemeClr val="accent1"/>
              </a:buClr>
              <a:buSzPct val="75000"/>
              <a:buFont typeface="Wingdings" pitchFamily="2" charset="2"/>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lgn="l" defTabSz="914400" rtl="0" eaLnBrk="1" latinLnBrk="0" hangingPunct="1">
              <a:spcBef>
                <a:spcPts val="600"/>
              </a:spcBef>
              <a:buClr>
                <a:schemeClr val="accent1">
                  <a:lumMod val="60000"/>
                  <a:lumOff val="40000"/>
                </a:schemeClr>
              </a:buClr>
              <a:buSzPct val="75000"/>
              <a:buFont typeface="Wingdings" pitchFamily="2" charset="2"/>
              <a:buNone/>
              <a:defRPr sz="1200" kern="1200">
                <a:solidFill>
                  <a:schemeClr val="tx1">
                    <a:lumMod val="65000"/>
                    <a:lumOff val="35000"/>
                  </a:schemeClr>
                </a:solidFill>
                <a:latin typeface="+mn-lt"/>
                <a:ea typeface="+mn-ea"/>
                <a:cs typeface="+mn-cs"/>
              </a:defRPr>
            </a:lvl2pPr>
            <a:lvl3pPr marL="914400" indent="0" algn="l" defTabSz="914400" rtl="0" eaLnBrk="1" latinLnBrk="0" hangingPunct="1">
              <a:spcBef>
                <a:spcPts val="600"/>
              </a:spcBef>
              <a:buClr>
                <a:schemeClr val="accent1"/>
              </a:buClr>
              <a:buSzPct val="75000"/>
              <a:buFont typeface="Wingdings" pitchFamily="2" charset="2"/>
              <a:buNone/>
              <a:defRPr sz="1000" kern="1200">
                <a:solidFill>
                  <a:schemeClr val="tx1">
                    <a:lumMod val="65000"/>
                    <a:lumOff val="35000"/>
                  </a:schemeClr>
                </a:solidFill>
                <a:latin typeface="+mn-lt"/>
                <a:ea typeface="+mn-ea"/>
                <a:cs typeface="+mn-cs"/>
              </a:defRPr>
            </a:lvl3pPr>
            <a:lvl4pPr marL="1371600" indent="0" algn="l" defTabSz="914400" rtl="0" eaLnBrk="1" latinLnBrk="0" hangingPunct="1">
              <a:spcBef>
                <a:spcPts val="600"/>
              </a:spcBef>
              <a:buClr>
                <a:schemeClr val="accent1">
                  <a:lumMod val="60000"/>
                  <a:lumOff val="40000"/>
                </a:schemeClr>
              </a:buClr>
              <a:buSzPct val="75000"/>
              <a:buFont typeface="Wingdings" pitchFamily="2" charset="2"/>
              <a:buNone/>
              <a:defRPr sz="900" kern="1200">
                <a:solidFill>
                  <a:schemeClr val="tx1">
                    <a:lumMod val="65000"/>
                    <a:lumOff val="35000"/>
                  </a:schemeClr>
                </a:solidFill>
                <a:latin typeface="+mn-lt"/>
                <a:ea typeface="+mn-ea"/>
                <a:cs typeface="+mn-cs"/>
              </a:defRPr>
            </a:lvl4pPr>
            <a:lvl5pPr marL="1828800" indent="0" algn="l" defTabSz="914400" rtl="0" eaLnBrk="1" latinLnBrk="0" hangingPunct="1">
              <a:spcBef>
                <a:spcPts val="600"/>
              </a:spcBef>
              <a:buClr>
                <a:schemeClr val="accent1"/>
              </a:buClr>
              <a:buSzPct val="75000"/>
              <a:buFont typeface="Wingdings" pitchFamily="2" charset="2"/>
              <a:buNone/>
              <a:defRPr sz="900" kern="1200">
                <a:solidFill>
                  <a:schemeClr val="tx1">
                    <a:lumMod val="65000"/>
                    <a:lumOff val="35000"/>
                  </a:schemeClr>
                </a:solidFill>
                <a:latin typeface="+mn-lt"/>
                <a:ea typeface="+mn-ea"/>
                <a:cs typeface="+mn-cs"/>
              </a:defRPr>
            </a:lvl5pPr>
            <a:lvl6pPr marL="2286000" indent="0" algn="l" defTabSz="914400" rtl="0" eaLnBrk="1" latinLnBrk="0" hangingPunct="1">
              <a:spcBef>
                <a:spcPct val="20000"/>
              </a:spcBef>
              <a:buClr>
                <a:schemeClr val="accent1">
                  <a:lumMod val="60000"/>
                  <a:lumOff val="40000"/>
                </a:schemeClr>
              </a:buClr>
              <a:buSzPct val="75000"/>
              <a:buFont typeface="Wingdings" pitchFamily="2" charset="2"/>
              <a:buNone/>
              <a:defRPr lang="en-US" sz="900" kern="1200">
                <a:solidFill>
                  <a:schemeClr val="tx1">
                    <a:lumMod val="65000"/>
                    <a:lumOff val="35000"/>
                  </a:schemeClr>
                </a:solidFill>
                <a:latin typeface="+mn-lt"/>
                <a:ea typeface="+mn-ea"/>
                <a:cs typeface="+mn-cs"/>
              </a:defRPr>
            </a:lvl6pPr>
            <a:lvl7pPr marL="2743200" indent="0" algn="l" defTabSz="914400" rtl="0" eaLnBrk="1" latinLnBrk="0" hangingPunct="1">
              <a:spcBef>
                <a:spcPct val="20000"/>
              </a:spcBef>
              <a:buClr>
                <a:schemeClr val="accent1"/>
              </a:buClr>
              <a:buSzPct val="75000"/>
              <a:buFont typeface="Wingdings" pitchFamily="2" charset="2"/>
              <a:buNone/>
              <a:defRPr lang="en-US" sz="900" kern="1200" baseline="0">
                <a:solidFill>
                  <a:schemeClr val="tx1">
                    <a:lumMod val="65000"/>
                    <a:lumOff val="35000"/>
                  </a:schemeClr>
                </a:solidFill>
                <a:latin typeface="+mn-lt"/>
                <a:ea typeface="+mn-ea"/>
                <a:cs typeface="+mn-cs"/>
              </a:defRPr>
            </a:lvl7pPr>
            <a:lvl8pPr marL="3200400" indent="0" algn="l" defTabSz="914400" rtl="0" eaLnBrk="1" latinLnBrk="0" hangingPunct="1">
              <a:spcBef>
                <a:spcPct val="20000"/>
              </a:spcBef>
              <a:buClr>
                <a:schemeClr val="accent1">
                  <a:lumMod val="60000"/>
                  <a:lumOff val="40000"/>
                </a:schemeClr>
              </a:buClr>
              <a:buSzPct val="75000"/>
              <a:buFont typeface="Wingdings" pitchFamily="2" charset="2"/>
              <a:buNone/>
              <a:defRPr lang="en-US" sz="900" kern="1200" baseline="0">
                <a:solidFill>
                  <a:schemeClr val="tx1">
                    <a:lumMod val="65000"/>
                    <a:lumOff val="35000"/>
                  </a:schemeClr>
                </a:solidFill>
                <a:latin typeface="+mn-lt"/>
                <a:ea typeface="+mn-ea"/>
                <a:cs typeface="+mn-cs"/>
              </a:defRPr>
            </a:lvl8pPr>
            <a:lvl9pPr marL="3657600" indent="0" algn="l" defTabSz="914400" rtl="0" eaLnBrk="1" latinLnBrk="0" hangingPunct="1">
              <a:spcBef>
                <a:spcPct val="20000"/>
              </a:spcBef>
              <a:buClr>
                <a:schemeClr val="accent1"/>
              </a:buClr>
              <a:buSzPct val="75000"/>
              <a:buFont typeface="Wingdings" pitchFamily="2" charset="2"/>
              <a:buNone/>
              <a:defRPr lang="en-US" sz="900" kern="1200" baseline="0">
                <a:solidFill>
                  <a:schemeClr val="tx1">
                    <a:lumMod val="65000"/>
                    <a:lumOff val="35000"/>
                  </a:schemeClr>
                </a:solidFill>
                <a:latin typeface="+mn-lt"/>
                <a:ea typeface="+mn-ea"/>
                <a:cs typeface="+mn-cs"/>
              </a:defRPr>
            </a:lvl9pPr>
          </a:lstStyle>
          <a:p>
            <a:pPr>
              <a:lnSpc>
                <a:spcPct val="70000"/>
              </a:lnSpc>
            </a:pPr>
            <a:r>
              <a:rPr lang="en-US" sz="2000" b="1" dirty="0" smtClean="0"/>
              <a:t>Plus: </a:t>
            </a:r>
          </a:p>
          <a:p>
            <a:pPr>
              <a:lnSpc>
                <a:spcPct val="70000"/>
              </a:lnSpc>
            </a:pPr>
            <a:r>
              <a:rPr lang="en-US" sz="1800" dirty="0" smtClean="0"/>
              <a:t>Native language</a:t>
            </a:r>
          </a:p>
          <a:p>
            <a:pPr>
              <a:lnSpc>
                <a:spcPct val="70000"/>
              </a:lnSpc>
            </a:pPr>
            <a:r>
              <a:rPr lang="en-US" sz="1800" dirty="0" smtClean="0"/>
              <a:t>Family income</a:t>
            </a:r>
          </a:p>
          <a:p>
            <a:pPr>
              <a:lnSpc>
                <a:spcPct val="70000"/>
              </a:lnSpc>
            </a:pPr>
            <a:r>
              <a:rPr lang="en-US" sz="1800" dirty="0" smtClean="0"/>
              <a:t>Home culture</a:t>
            </a:r>
          </a:p>
          <a:p>
            <a:pPr>
              <a:lnSpc>
                <a:spcPct val="70000"/>
              </a:lnSpc>
            </a:pPr>
            <a:r>
              <a:rPr lang="en-US" sz="1800" dirty="0" smtClean="0"/>
              <a:t>Where </a:t>
            </a:r>
            <a:r>
              <a:rPr lang="en-US" sz="1800" dirty="0"/>
              <a:t>you </a:t>
            </a:r>
            <a:r>
              <a:rPr lang="en-US" sz="1800" dirty="0" smtClean="0"/>
              <a:t>live</a:t>
            </a:r>
          </a:p>
          <a:p>
            <a:pPr>
              <a:lnSpc>
                <a:spcPct val="70000"/>
              </a:lnSpc>
            </a:pPr>
            <a:r>
              <a:rPr lang="en-US" sz="1800" dirty="0" smtClean="0"/>
              <a:t>Body size</a:t>
            </a:r>
          </a:p>
          <a:p>
            <a:pPr>
              <a:lnSpc>
                <a:spcPct val="70000"/>
              </a:lnSpc>
            </a:pPr>
            <a:r>
              <a:rPr lang="en-US" sz="1800" dirty="0" smtClean="0"/>
              <a:t>Age </a:t>
            </a:r>
          </a:p>
          <a:p>
            <a:pPr>
              <a:lnSpc>
                <a:spcPct val="70000"/>
              </a:lnSpc>
            </a:pPr>
            <a:r>
              <a:rPr lang="en-US" sz="1800" dirty="0" smtClean="0"/>
              <a:t>Education</a:t>
            </a:r>
          </a:p>
        </p:txBody>
      </p:sp>
    </p:spTree>
    <p:extLst>
      <p:ext uri="{BB962C8B-B14F-4D97-AF65-F5344CB8AC3E}">
        <p14:creationId xmlns:p14="http://schemas.microsoft.com/office/powerpoint/2010/main" val="337410819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grow social awareness?</a:t>
            </a:r>
            <a:endParaRPr lang="en-US" dirty="0"/>
          </a:p>
        </p:txBody>
      </p:sp>
      <p:sp>
        <p:nvSpPr>
          <p:cNvPr id="3" name="Content Placeholder 2"/>
          <p:cNvSpPr>
            <a:spLocks noGrp="1"/>
          </p:cNvSpPr>
          <p:nvPr>
            <p:ph idx="1"/>
          </p:nvPr>
        </p:nvSpPr>
        <p:spPr/>
        <p:txBody>
          <a:bodyPr/>
          <a:lstStyle/>
          <a:p>
            <a:r>
              <a:rPr lang="en-US" dirty="0" smtClean="0"/>
              <a:t>We’re all on a journey</a:t>
            </a:r>
            <a:r>
              <a:rPr lang="mr-IN" dirty="0" smtClean="0"/>
              <a:t>…</a:t>
            </a:r>
            <a:r>
              <a:rPr lang="en-US" dirty="0" smtClean="0"/>
              <a:t> </a:t>
            </a:r>
            <a:r>
              <a:rPr lang="en-US" dirty="0" smtClean="0">
                <a:sym typeface="Wingdings"/>
              </a:rPr>
              <a:t> </a:t>
            </a:r>
          </a:p>
          <a:p>
            <a:r>
              <a:rPr lang="en-US" dirty="0" smtClean="0">
                <a:sym typeface="Wingdings"/>
              </a:rPr>
              <a:t>Self awareness informs social awareness </a:t>
            </a:r>
          </a:p>
          <a:p>
            <a:r>
              <a:rPr lang="en-US" dirty="0" smtClean="0">
                <a:sym typeface="Wingdings"/>
              </a:rPr>
              <a:t>Understand how our own identities overlap </a:t>
            </a:r>
          </a:p>
          <a:p>
            <a:r>
              <a:rPr lang="en-US" dirty="0" smtClean="0">
                <a:sym typeface="Wingdings"/>
              </a:rPr>
              <a:t>See and respect others’ unique social positions </a:t>
            </a:r>
            <a:endParaRPr lang="en-US" dirty="0"/>
          </a:p>
        </p:txBody>
      </p:sp>
    </p:spTree>
    <p:extLst>
      <p:ext uri="{BB962C8B-B14F-4D97-AF65-F5344CB8AC3E}">
        <p14:creationId xmlns:p14="http://schemas.microsoft.com/office/powerpoint/2010/main" val="332552600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Map Your Identities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One </a:t>
            </a:r>
            <a:r>
              <a:rPr lang="en-US" dirty="0"/>
              <a:t>side to be your externally visible self / identities / </a:t>
            </a:r>
            <a:r>
              <a:rPr lang="en-US" dirty="0" smtClean="0"/>
              <a:t>labels</a:t>
            </a:r>
          </a:p>
          <a:p>
            <a:r>
              <a:rPr lang="en-US" dirty="0"/>
              <a:t>Pick one side of the paper to be your private hidden/ not visible self </a:t>
            </a:r>
            <a:endParaRPr lang="en-US" dirty="0"/>
          </a:p>
          <a:p>
            <a:r>
              <a:rPr lang="en-US" dirty="0"/>
              <a:t>Use post-it notes to create individual identities and labels for yourself. One per note.</a:t>
            </a:r>
          </a:p>
          <a:p>
            <a:r>
              <a:rPr lang="en-US" dirty="0"/>
              <a:t>Think about: </a:t>
            </a:r>
          </a:p>
          <a:p>
            <a:pPr lvl="1"/>
            <a:r>
              <a:rPr lang="en-US" dirty="0"/>
              <a:t>What makes up an identity? Is it about how you see yourself, how others see you? A combination? </a:t>
            </a:r>
          </a:p>
          <a:p>
            <a:pPr lvl="1"/>
            <a:r>
              <a:rPr lang="en-US" dirty="0"/>
              <a:t>What experiences form our identities? </a:t>
            </a:r>
          </a:p>
          <a:p>
            <a:pPr lvl="1"/>
            <a:r>
              <a:rPr lang="en-US" dirty="0"/>
              <a:t>What relationships form our identities? </a:t>
            </a:r>
          </a:p>
          <a:p>
            <a:endParaRPr lang="en-US" dirty="0"/>
          </a:p>
        </p:txBody>
      </p:sp>
    </p:spTree>
    <p:extLst>
      <p:ext uri="{BB962C8B-B14F-4D97-AF65-F5344CB8AC3E}">
        <p14:creationId xmlns:p14="http://schemas.microsoft.com/office/powerpoint/2010/main" val="263948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Small groups</a:t>
            </a:r>
            <a:endParaRPr lang="en-US" dirty="0"/>
          </a:p>
        </p:txBody>
      </p:sp>
      <p:sp>
        <p:nvSpPr>
          <p:cNvPr id="3" name="Content Placeholder 2"/>
          <p:cNvSpPr>
            <a:spLocks noGrp="1"/>
          </p:cNvSpPr>
          <p:nvPr>
            <p:ph idx="1"/>
          </p:nvPr>
        </p:nvSpPr>
        <p:spPr/>
        <p:txBody>
          <a:bodyPr/>
          <a:lstStyle/>
          <a:p>
            <a:r>
              <a:rPr lang="en-US" dirty="0"/>
              <a:t>What did you notice when you did this activity? </a:t>
            </a:r>
          </a:p>
          <a:p>
            <a:r>
              <a:rPr lang="en-US" dirty="0"/>
              <a:t>Do any identities feel empowering? </a:t>
            </a:r>
          </a:p>
          <a:p>
            <a:r>
              <a:rPr lang="en-US" dirty="0"/>
              <a:t>Did any of your identities conflict with each other? </a:t>
            </a:r>
          </a:p>
          <a:p>
            <a:r>
              <a:rPr lang="en-US" dirty="0"/>
              <a:t>Did any identities feel imposed? Invisible? </a:t>
            </a:r>
          </a:p>
          <a:p>
            <a:r>
              <a:rPr lang="en-US" dirty="0"/>
              <a:t>How did it feel in your body to share any of this activity with others? </a:t>
            </a:r>
          </a:p>
          <a:p>
            <a:pPr marL="0" indent="0">
              <a:buNone/>
            </a:pPr>
            <a:endParaRPr lang="en-US" dirty="0"/>
          </a:p>
        </p:txBody>
      </p:sp>
      <p:sp>
        <p:nvSpPr>
          <p:cNvPr id="4" name="Text Placeholder 3"/>
          <p:cNvSpPr>
            <a:spLocks noGrp="1"/>
          </p:cNvSpPr>
          <p:nvPr>
            <p:ph type="body" sz="half" idx="2"/>
          </p:nvPr>
        </p:nvSpPr>
        <p:spPr/>
        <p:txBody>
          <a:bodyPr/>
          <a:lstStyle/>
          <a:p>
            <a:r>
              <a:rPr lang="en-US" dirty="0" smtClean="0"/>
              <a:t>Pick 1 </a:t>
            </a:r>
            <a:r>
              <a:rPr lang="mr-IN" dirty="0" smtClean="0"/>
              <a:t>–</a:t>
            </a:r>
            <a:r>
              <a:rPr lang="en-US" dirty="0" smtClean="0"/>
              <a:t> 2 prompts that interest you:</a:t>
            </a:r>
            <a:endParaRPr lang="en-US" dirty="0"/>
          </a:p>
        </p:txBody>
      </p:sp>
    </p:spTree>
    <p:extLst>
      <p:ext uri="{BB962C8B-B14F-4D97-AF65-F5344CB8AC3E}">
        <p14:creationId xmlns:p14="http://schemas.microsoft.com/office/powerpoint/2010/main" val="2630503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All Together</a:t>
            </a:r>
            <a:endParaRPr lang="en-US" dirty="0"/>
          </a:p>
        </p:txBody>
      </p:sp>
      <p:sp>
        <p:nvSpPr>
          <p:cNvPr id="3" name="Content Placeholder 2"/>
          <p:cNvSpPr>
            <a:spLocks noGrp="1"/>
          </p:cNvSpPr>
          <p:nvPr>
            <p:ph idx="1"/>
          </p:nvPr>
        </p:nvSpPr>
        <p:spPr/>
        <p:txBody>
          <a:bodyPr/>
          <a:lstStyle/>
          <a:p>
            <a:r>
              <a:rPr lang="en-US" dirty="0"/>
              <a:t>How do these individual post-it notes make up who we are? </a:t>
            </a:r>
          </a:p>
          <a:p>
            <a:r>
              <a:rPr lang="en-US" dirty="0" smtClean="0"/>
              <a:t>How </a:t>
            </a:r>
            <a:r>
              <a:rPr lang="en-US" dirty="0"/>
              <a:t>does our position at the intersection of all these identities shape the way we move through the world? </a:t>
            </a:r>
          </a:p>
          <a:p>
            <a:r>
              <a:rPr lang="en-US" dirty="0"/>
              <a:t>How does this activity and thinking about identities extend to the young people and families we work with? </a:t>
            </a:r>
          </a:p>
          <a:p>
            <a:pPr marL="0" indent="0">
              <a:buNone/>
            </a:pPr>
            <a:endParaRPr lang="en-US" dirty="0"/>
          </a:p>
        </p:txBody>
      </p:sp>
    </p:spTree>
    <p:extLst>
      <p:ext uri="{BB962C8B-B14F-4D97-AF65-F5344CB8AC3E}">
        <p14:creationId xmlns:p14="http://schemas.microsoft.com/office/powerpoint/2010/main" val="2607224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Let’s take a break</a:t>
            </a:r>
            <a:endParaRPr lang="en-US" dirty="0"/>
          </a:p>
        </p:txBody>
      </p:sp>
      <p:sp>
        <p:nvSpPr>
          <p:cNvPr id="5" name="Text Placeholder 4"/>
          <p:cNvSpPr>
            <a:spLocks noGrp="1"/>
          </p:cNvSpPr>
          <p:nvPr>
            <p:ph type="body" idx="1"/>
          </p:nvPr>
        </p:nvSpPr>
        <p:spPr/>
        <p:txBody>
          <a:bodyPr/>
          <a:lstStyle/>
          <a:p>
            <a:r>
              <a:rPr lang="en-US" dirty="0" smtClean="0"/>
              <a:t>Come back in 5 minutes! </a:t>
            </a:r>
            <a:endParaRPr lang="en-US" dirty="0"/>
          </a:p>
        </p:txBody>
      </p:sp>
    </p:spTree>
    <p:extLst>
      <p:ext uri="{BB962C8B-B14F-4D97-AF65-F5344CB8AC3E}">
        <p14:creationId xmlns:p14="http://schemas.microsoft.com/office/powerpoint/2010/main" val="2029704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Back to Theory </a:t>
            </a:r>
            <a:endParaRPr lang="en-US" dirty="0"/>
          </a:p>
        </p:txBody>
      </p:sp>
      <p:sp>
        <p:nvSpPr>
          <p:cNvPr id="5" name="Content Placeholder 4"/>
          <p:cNvSpPr>
            <a:spLocks noGrp="1"/>
          </p:cNvSpPr>
          <p:nvPr>
            <p:ph idx="1"/>
          </p:nvPr>
        </p:nvSpPr>
        <p:spPr/>
        <p:txBody>
          <a:bodyPr/>
          <a:lstStyle/>
          <a:p>
            <a:r>
              <a:rPr lang="en-US" dirty="0" smtClean="0"/>
              <a:t>Goal: Student agency, autonomy, self-actualization  </a:t>
            </a:r>
          </a:p>
          <a:p>
            <a:r>
              <a:rPr lang="en-US" dirty="0"/>
              <a:t>Educator social awareness = safe, welcoming learning environment</a:t>
            </a:r>
          </a:p>
          <a:p>
            <a:r>
              <a:rPr lang="en-US" dirty="0" smtClean="0"/>
              <a:t>Responsive support for current students and families </a:t>
            </a:r>
          </a:p>
          <a:p>
            <a:r>
              <a:rPr lang="en-US" dirty="0" smtClean="0"/>
              <a:t>Responsive messaging to prospective students </a:t>
            </a:r>
          </a:p>
          <a:p>
            <a:r>
              <a:rPr lang="en-US" dirty="0" smtClean="0"/>
              <a:t>Amplifying and actively partnering w/ people historically left out of alternative education spaces</a:t>
            </a:r>
          </a:p>
          <a:p>
            <a:r>
              <a:rPr lang="en-US" dirty="0" smtClean="0"/>
              <a:t>Empathic and empowered children </a:t>
            </a:r>
          </a:p>
        </p:txBody>
      </p:sp>
    </p:spTree>
    <p:extLst>
      <p:ext uri="{BB962C8B-B14F-4D97-AF65-F5344CB8AC3E}">
        <p14:creationId xmlns:p14="http://schemas.microsoft.com/office/powerpoint/2010/main" val="110248361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apply this?</a:t>
            </a:r>
            <a:endParaRPr lang="en-US" dirty="0"/>
          </a:p>
        </p:txBody>
      </p:sp>
      <p:sp>
        <p:nvSpPr>
          <p:cNvPr id="3" name="Content Placeholder 2"/>
          <p:cNvSpPr>
            <a:spLocks noGrp="1"/>
          </p:cNvSpPr>
          <p:nvPr>
            <p:ph idx="1"/>
          </p:nvPr>
        </p:nvSpPr>
        <p:spPr/>
        <p:txBody>
          <a:bodyPr>
            <a:normAutofit/>
          </a:bodyPr>
          <a:lstStyle/>
          <a:p>
            <a:r>
              <a:rPr lang="en-US" dirty="0">
                <a:solidFill>
                  <a:schemeClr val="tx1"/>
                </a:solidFill>
              </a:rPr>
              <a:t>Continuously hold: </a:t>
            </a:r>
          </a:p>
          <a:p>
            <a:pPr lvl="1"/>
            <a:r>
              <a:rPr lang="en-US" dirty="0">
                <a:solidFill>
                  <a:schemeClr val="tx1"/>
                </a:solidFill>
              </a:rPr>
              <a:t>Think about the young people you work with, what would their identities be?</a:t>
            </a:r>
          </a:p>
          <a:p>
            <a:pPr lvl="1"/>
            <a:r>
              <a:rPr lang="en-US" dirty="0">
                <a:solidFill>
                  <a:schemeClr val="tx1"/>
                </a:solidFill>
              </a:rPr>
              <a:t>How are you making space for them to share these identities with you? </a:t>
            </a:r>
          </a:p>
          <a:p>
            <a:r>
              <a:rPr lang="en-US" dirty="0">
                <a:solidFill>
                  <a:schemeClr val="tx1"/>
                </a:solidFill>
              </a:rPr>
              <a:t>Keep learning! </a:t>
            </a:r>
          </a:p>
          <a:p>
            <a:pPr lvl="1"/>
            <a:r>
              <a:rPr lang="en-US" dirty="0">
                <a:solidFill>
                  <a:schemeClr val="tx1"/>
                </a:solidFill>
              </a:rPr>
              <a:t>Read newspaper articles, social media accounts, books, and listen to podcasts written by people who have a different social position from you</a:t>
            </a:r>
          </a:p>
          <a:p>
            <a:r>
              <a:rPr lang="en-US" dirty="0">
                <a:solidFill>
                  <a:schemeClr val="tx1"/>
                </a:solidFill>
              </a:rPr>
              <a:t>Talk to your students. </a:t>
            </a:r>
            <a:r>
              <a:rPr lang="en-US" dirty="0" smtClean="0">
                <a:solidFill>
                  <a:schemeClr val="tx1"/>
                </a:solidFill>
              </a:rPr>
              <a:t>Listen without an agenda. </a:t>
            </a:r>
            <a:endParaRPr lang="en-US" dirty="0"/>
          </a:p>
        </p:txBody>
      </p:sp>
    </p:spTree>
    <p:extLst>
      <p:ext uri="{BB962C8B-B14F-4D97-AF65-F5344CB8AC3E}">
        <p14:creationId xmlns:p14="http://schemas.microsoft.com/office/powerpoint/2010/main" val="157023851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Socially Aware Spaces</a:t>
            </a:r>
            <a:endParaRPr lang="en-US" dirty="0"/>
          </a:p>
        </p:txBody>
      </p:sp>
      <p:sp>
        <p:nvSpPr>
          <p:cNvPr id="3" name="Content Placeholder 2"/>
          <p:cNvSpPr>
            <a:spLocks noGrp="1"/>
          </p:cNvSpPr>
          <p:nvPr>
            <p:ph idx="1"/>
          </p:nvPr>
        </p:nvSpPr>
        <p:spPr/>
        <p:txBody>
          <a:bodyPr/>
          <a:lstStyle/>
          <a:p>
            <a:r>
              <a:rPr lang="en-US" dirty="0">
                <a:solidFill>
                  <a:schemeClr val="tx1"/>
                </a:solidFill>
              </a:rPr>
              <a:t>Who is represented in your space? </a:t>
            </a:r>
            <a:endParaRPr lang="en-US" dirty="0" smtClean="0">
              <a:solidFill>
                <a:schemeClr val="tx1"/>
              </a:solidFill>
            </a:endParaRPr>
          </a:p>
          <a:p>
            <a:r>
              <a:rPr lang="en-US" dirty="0" smtClean="0">
                <a:solidFill>
                  <a:schemeClr val="tx1"/>
                </a:solidFill>
              </a:rPr>
              <a:t>What </a:t>
            </a:r>
            <a:r>
              <a:rPr lang="en-US" dirty="0">
                <a:solidFill>
                  <a:schemeClr val="tx1"/>
                </a:solidFill>
              </a:rPr>
              <a:t>stories are told in images, books, movies, poems? Who’s stories aren’t told</a:t>
            </a:r>
            <a:r>
              <a:rPr lang="en-US" dirty="0" smtClean="0">
                <a:solidFill>
                  <a:schemeClr val="tx1"/>
                </a:solidFill>
              </a:rPr>
              <a:t>?</a:t>
            </a:r>
          </a:p>
          <a:p>
            <a:r>
              <a:rPr lang="en-US" dirty="0" smtClean="0">
                <a:solidFill>
                  <a:schemeClr val="tx1"/>
                </a:solidFill>
              </a:rPr>
              <a:t> </a:t>
            </a:r>
            <a:r>
              <a:rPr lang="en-US" dirty="0">
                <a:solidFill>
                  <a:schemeClr val="tx1"/>
                </a:solidFill>
              </a:rPr>
              <a:t>How do you communicate complex stories, rather than glossed over, simple stories that tokenize or simply “check off” the diversity box? </a:t>
            </a:r>
          </a:p>
          <a:p>
            <a:endParaRPr lang="en-US" dirty="0"/>
          </a:p>
        </p:txBody>
      </p:sp>
    </p:spTree>
    <p:extLst>
      <p:ext uri="{BB962C8B-B14F-4D97-AF65-F5344CB8AC3E}">
        <p14:creationId xmlns:p14="http://schemas.microsoft.com/office/powerpoint/2010/main" val="712331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Awareness in Teaching</a:t>
            </a:r>
            <a:endParaRPr lang="en-US" dirty="0"/>
          </a:p>
        </p:txBody>
      </p:sp>
      <p:sp>
        <p:nvSpPr>
          <p:cNvPr id="3" name="Content Placeholder 2"/>
          <p:cNvSpPr>
            <a:spLocks noGrp="1"/>
          </p:cNvSpPr>
          <p:nvPr>
            <p:ph idx="1"/>
          </p:nvPr>
        </p:nvSpPr>
        <p:spPr/>
        <p:txBody>
          <a:bodyPr>
            <a:normAutofit/>
          </a:bodyPr>
          <a:lstStyle/>
          <a:p>
            <a:r>
              <a:rPr lang="en-US" sz="2200" dirty="0" smtClean="0">
                <a:solidFill>
                  <a:schemeClr val="tx1"/>
                </a:solidFill>
              </a:rPr>
              <a:t>Facilitation</a:t>
            </a:r>
            <a:r>
              <a:rPr lang="en-US" sz="2200" dirty="0">
                <a:solidFill>
                  <a:schemeClr val="tx1"/>
                </a:solidFill>
              </a:rPr>
              <a:t> </a:t>
            </a:r>
            <a:r>
              <a:rPr lang="en-US" sz="2200" dirty="0" smtClean="0">
                <a:solidFill>
                  <a:schemeClr val="tx1"/>
                </a:solidFill>
              </a:rPr>
              <a:t>strategies:</a:t>
            </a:r>
            <a:endParaRPr lang="en-US" sz="2200" dirty="0">
              <a:solidFill>
                <a:schemeClr val="tx1"/>
              </a:solidFill>
            </a:endParaRPr>
          </a:p>
          <a:p>
            <a:pPr lvl="1">
              <a:lnSpc>
                <a:spcPct val="120000"/>
              </a:lnSpc>
            </a:pPr>
            <a:r>
              <a:rPr lang="en-US" sz="2200" dirty="0">
                <a:solidFill>
                  <a:schemeClr val="tx1"/>
                </a:solidFill>
              </a:rPr>
              <a:t>Write and regularly revisit agreements with students </a:t>
            </a:r>
          </a:p>
          <a:p>
            <a:pPr lvl="1">
              <a:lnSpc>
                <a:spcPct val="120000"/>
              </a:lnSpc>
            </a:pPr>
            <a:r>
              <a:rPr lang="en-US" sz="2200" dirty="0">
                <a:solidFill>
                  <a:schemeClr val="tx1"/>
                </a:solidFill>
              </a:rPr>
              <a:t>A</a:t>
            </a:r>
            <a:r>
              <a:rPr lang="en-US" sz="2200" dirty="0" smtClean="0">
                <a:solidFill>
                  <a:schemeClr val="tx1"/>
                </a:solidFill>
              </a:rPr>
              <a:t>ctivities </a:t>
            </a:r>
            <a:r>
              <a:rPr lang="en-US" sz="2200" dirty="0">
                <a:solidFill>
                  <a:schemeClr val="tx1"/>
                </a:solidFill>
              </a:rPr>
              <a:t>centered on learning more about their own communities, cultures, and histories </a:t>
            </a:r>
            <a:endParaRPr lang="en-US" sz="2200" b="1" dirty="0">
              <a:solidFill>
                <a:schemeClr val="tx1"/>
              </a:solidFill>
            </a:endParaRPr>
          </a:p>
          <a:p>
            <a:pPr lvl="1">
              <a:lnSpc>
                <a:spcPct val="120000"/>
              </a:lnSpc>
            </a:pPr>
            <a:r>
              <a:rPr lang="en-US" sz="2200" dirty="0">
                <a:solidFill>
                  <a:schemeClr val="tx1"/>
                </a:solidFill>
              </a:rPr>
              <a:t>Let people share or not share in all settings </a:t>
            </a:r>
          </a:p>
          <a:p>
            <a:pPr lvl="1">
              <a:lnSpc>
                <a:spcPct val="120000"/>
              </a:lnSpc>
            </a:pPr>
            <a:r>
              <a:rPr lang="en-US" sz="2200" dirty="0">
                <a:solidFill>
                  <a:schemeClr val="tx1"/>
                </a:solidFill>
              </a:rPr>
              <a:t>Model </a:t>
            </a:r>
            <a:r>
              <a:rPr lang="en-US" sz="2200" dirty="0" smtClean="0">
                <a:solidFill>
                  <a:schemeClr val="tx1"/>
                </a:solidFill>
              </a:rPr>
              <a:t>vulnerability</a:t>
            </a:r>
            <a:endParaRPr lang="en-US" sz="2200" dirty="0">
              <a:solidFill>
                <a:schemeClr val="tx1"/>
              </a:solidFill>
            </a:endParaRPr>
          </a:p>
          <a:p>
            <a:pPr lvl="1">
              <a:lnSpc>
                <a:spcPct val="120000"/>
              </a:lnSpc>
            </a:pPr>
            <a:r>
              <a:rPr lang="en-US" sz="2200" dirty="0" smtClean="0">
                <a:solidFill>
                  <a:schemeClr val="tx1"/>
                </a:solidFill>
              </a:rPr>
              <a:t>Provide </a:t>
            </a:r>
            <a:r>
              <a:rPr lang="en-US" sz="2200" dirty="0">
                <a:solidFill>
                  <a:schemeClr val="tx1"/>
                </a:solidFill>
              </a:rPr>
              <a:t>opportunities to engage in structured get-to-know you time throughout the whole year. </a:t>
            </a:r>
            <a:endParaRPr lang="en-US" sz="2200" dirty="0"/>
          </a:p>
        </p:txBody>
      </p:sp>
    </p:spTree>
    <p:extLst>
      <p:ext uri="{BB962C8B-B14F-4D97-AF65-F5344CB8AC3E}">
        <p14:creationId xmlns:p14="http://schemas.microsoft.com/office/powerpoint/2010/main" val="1730341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Wrapping Up </a:t>
            </a:r>
            <a:endParaRPr lang="en-US" dirty="0"/>
          </a:p>
        </p:txBody>
      </p:sp>
      <p:sp>
        <p:nvSpPr>
          <p:cNvPr id="3" name="Content Placeholder 2"/>
          <p:cNvSpPr>
            <a:spLocks noGrp="1"/>
          </p:cNvSpPr>
          <p:nvPr>
            <p:ph idx="1"/>
          </p:nvPr>
        </p:nvSpPr>
        <p:spPr/>
        <p:txBody>
          <a:bodyPr/>
          <a:lstStyle/>
          <a:p>
            <a:r>
              <a:rPr lang="en-US" dirty="0"/>
              <a:t>What strategies do you already use that support spaces of safety, belonging, and social awareness? </a:t>
            </a:r>
          </a:p>
          <a:p>
            <a:r>
              <a:rPr lang="en-US" dirty="0"/>
              <a:t>What’s one thing you’re excited to bring back to the spaces where you work with young people? </a:t>
            </a:r>
          </a:p>
          <a:p>
            <a:pPr marL="0" indent="0">
              <a:buNone/>
            </a:pPr>
            <a:endParaRPr lang="en-US" dirty="0"/>
          </a:p>
        </p:txBody>
      </p:sp>
    </p:spTree>
    <p:extLst>
      <p:ext uri="{BB962C8B-B14F-4D97-AF65-F5344CB8AC3E}">
        <p14:creationId xmlns:p14="http://schemas.microsoft.com/office/powerpoint/2010/main" val="193224889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Thank you</a:t>
            </a:r>
            <a:endParaRPr lang="en-US" dirty="0"/>
          </a:p>
        </p:txBody>
      </p:sp>
      <p:sp>
        <p:nvSpPr>
          <p:cNvPr id="5" name="Text Placeholder 4"/>
          <p:cNvSpPr>
            <a:spLocks noGrp="1"/>
          </p:cNvSpPr>
          <p:nvPr>
            <p:ph type="body" idx="1"/>
          </p:nvPr>
        </p:nvSpPr>
        <p:spPr/>
        <p:txBody>
          <a:bodyPr/>
          <a:lstStyle/>
          <a:p>
            <a:endParaRPr lang="en-US" dirty="0" smtClean="0"/>
          </a:p>
          <a:p>
            <a:endParaRPr lang="en-US" dirty="0"/>
          </a:p>
          <a:p>
            <a:endParaRPr lang="en-US" dirty="0" smtClean="0"/>
          </a:p>
          <a:p>
            <a:r>
              <a:rPr lang="en-US" dirty="0" smtClean="0"/>
              <a:t>Sophie Biddle</a:t>
            </a:r>
          </a:p>
          <a:p>
            <a:r>
              <a:rPr lang="en-US" dirty="0" err="1" smtClean="0"/>
              <a:t>skbiddle@gmail.com</a:t>
            </a:r>
            <a:endParaRPr lang="en-US" dirty="0"/>
          </a:p>
        </p:txBody>
      </p:sp>
    </p:spTree>
    <p:extLst>
      <p:ext uri="{BB962C8B-B14F-4D97-AF65-F5344CB8AC3E}">
        <p14:creationId xmlns:p14="http://schemas.microsoft.com/office/powerpoint/2010/main" val="42154706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445</TotalTime>
  <Words>3358</Words>
  <Application>Microsoft Macintosh PowerPoint</Application>
  <PresentationFormat>On-screen Show (4:3)</PresentationFormat>
  <Paragraphs>205</Paragraphs>
  <Slides>18</Slides>
  <Notes>14</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Advantage</vt:lpstr>
      <vt:lpstr>Seeing Students in Context  </vt:lpstr>
      <vt:lpstr>Outline </vt:lpstr>
      <vt:lpstr>About Me </vt:lpstr>
      <vt:lpstr>Group Agreements </vt:lpstr>
      <vt:lpstr>What is Social Awareness? </vt:lpstr>
      <vt:lpstr>Why social awareness?</vt:lpstr>
      <vt:lpstr>Intersectionality </vt:lpstr>
      <vt:lpstr>How to grow social awareness?</vt:lpstr>
      <vt:lpstr>Activity: Map Your Identities</vt:lpstr>
      <vt:lpstr>Discussion: Small groups</vt:lpstr>
      <vt:lpstr>Discussion: All Together</vt:lpstr>
      <vt:lpstr>Let’s take a break</vt:lpstr>
      <vt:lpstr>Back to Theory </vt:lpstr>
      <vt:lpstr>How do we apply this?</vt:lpstr>
      <vt:lpstr>Socially Aware Spaces</vt:lpstr>
      <vt:lpstr>Social Awareness in Teaching</vt:lpstr>
      <vt:lpstr>Wrapping Up </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Seeing Students in Context  </dc:title>
  <dc:creator>Sophie Biddle</dc:creator>
  <cp:lastModifiedBy>Sophie Biddle</cp:lastModifiedBy>
  <cp:revision>38</cp:revision>
  <dcterms:created xsi:type="dcterms:W3CDTF">2019-06-16T20:49:50Z</dcterms:created>
  <dcterms:modified xsi:type="dcterms:W3CDTF">2019-06-28T01:45:52Z</dcterms:modified>
</cp:coreProperties>
</file>