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62" r:id="rId2"/>
    <p:sldId id="257" r:id="rId3"/>
    <p:sldId id="260" r:id="rId4"/>
    <p:sldId id="264" r:id="rId5"/>
    <p:sldId id="263" r:id="rId6"/>
    <p:sldId id="261" r:id="rId7"/>
    <p:sldId id="267" r:id="rId8"/>
    <p:sldId id="266" r:id="rId9"/>
    <p:sldId id="265" r:id="rId10"/>
    <p:sldId id="258" r:id="rId11"/>
    <p:sldId id="269" r:id="rId12"/>
    <p:sldId id="268" r:id="rId13"/>
    <p:sldId id="259" r:id="rId1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omic Sans MS" charset="0"/>
        <a:ea typeface="ＭＳ Ｐゴシック" charset="0"/>
        <a:cs typeface="+mn-cs"/>
      </a:defRPr>
    </a:lvl1pPr>
    <a:lvl2pPr marL="457200" algn="l" rtl="0" eaLnBrk="0" fontAlgn="base" hangingPunct="0">
      <a:spcBef>
        <a:spcPct val="0"/>
      </a:spcBef>
      <a:spcAft>
        <a:spcPct val="0"/>
      </a:spcAft>
      <a:defRPr kern="1200">
        <a:solidFill>
          <a:schemeClr val="tx1"/>
        </a:solidFill>
        <a:latin typeface="Comic Sans MS" charset="0"/>
        <a:ea typeface="ＭＳ Ｐゴシック" charset="0"/>
        <a:cs typeface="+mn-cs"/>
      </a:defRPr>
    </a:lvl2pPr>
    <a:lvl3pPr marL="914400" algn="l" rtl="0" eaLnBrk="0" fontAlgn="base" hangingPunct="0">
      <a:spcBef>
        <a:spcPct val="0"/>
      </a:spcBef>
      <a:spcAft>
        <a:spcPct val="0"/>
      </a:spcAft>
      <a:defRPr kern="1200">
        <a:solidFill>
          <a:schemeClr val="tx1"/>
        </a:solidFill>
        <a:latin typeface="Comic Sans MS" charset="0"/>
        <a:ea typeface="ＭＳ Ｐゴシック" charset="0"/>
        <a:cs typeface="+mn-cs"/>
      </a:defRPr>
    </a:lvl3pPr>
    <a:lvl4pPr marL="1371600" algn="l" rtl="0" eaLnBrk="0" fontAlgn="base" hangingPunct="0">
      <a:spcBef>
        <a:spcPct val="0"/>
      </a:spcBef>
      <a:spcAft>
        <a:spcPct val="0"/>
      </a:spcAft>
      <a:defRPr kern="1200">
        <a:solidFill>
          <a:schemeClr val="tx1"/>
        </a:solidFill>
        <a:latin typeface="Comic Sans MS" charset="0"/>
        <a:ea typeface="ＭＳ Ｐゴシック" charset="0"/>
        <a:cs typeface="+mn-cs"/>
      </a:defRPr>
    </a:lvl4pPr>
    <a:lvl5pPr marL="1828800" algn="l" rtl="0" eaLnBrk="0" fontAlgn="base" hangingPunct="0">
      <a:spcBef>
        <a:spcPct val="0"/>
      </a:spcBef>
      <a:spcAft>
        <a:spcPct val="0"/>
      </a:spcAft>
      <a:defRPr kern="1200">
        <a:solidFill>
          <a:schemeClr val="tx1"/>
        </a:solidFill>
        <a:latin typeface="Comic Sans MS" charset="0"/>
        <a:ea typeface="ＭＳ Ｐゴシック" charset="0"/>
        <a:cs typeface="+mn-cs"/>
      </a:defRPr>
    </a:lvl5pPr>
    <a:lvl6pPr marL="2286000" algn="l" defTabSz="457200" rtl="0" eaLnBrk="1" latinLnBrk="0" hangingPunct="1">
      <a:defRPr kern="1200">
        <a:solidFill>
          <a:schemeClr val="tx1"/>
        </a:solidFill>
        <a:latin typeface="Comic Sans MS" charset="0"/>
        <a:ea typeface="ＭＳ Ｐゴシック" charset="0"/>
        <a:cs typeface="+mn-cs"/>
      </a:defRPr>
    </a:lvl6pPr>
    <a:lvl7pPr marL="2743200" algn="l" defTabSz="457200" rtl="0" eaLnBrk="1" latinLnBrk="0" hangingPunct="1">
      <a:defRPr kern="1200">
        <a:solidFill>
          <a:schemeClr val="tx1"/>
        </a:solidFill>
        <a:latin typeface="Comic Sans MS" charset="0"/>
        <a:ea typeface="ＭＳ Ｐゴシック" charset="0"/>
        <a:cs typeface="+mn-cs"/>
      </a:defRPr>
    </a:lvl7pPr>
    <a:lvl8pPr marL="3200400" algn="l" defTabSz="457200" rtl="0" eaLnBrk="1" latinLnBrk="0" hangingPunct="1">
      <a:defRPr kern="1200">
        <a:solidFill>
          <a:schemeClr val="tx1"/>
        </a:solidFill>
        <a:latin typeface="Comic Sans MS" charset="0"/>
        <a:ea typeface="ＭＳ Ｐゴシック" charset="0"/>
        <a:cs typeface="+mn-cs"/>
      </a:defRPr>
    </a:lvl8pPr>
    <a:lvl9pPr marL="3657600" algn="l" defTabSz="457200" rtl="0" eaLnBrk="1" latinLnBrk="0" hangingPunct="1">
      <a:defRPr kern="1200">
        <a:solidFill>
          <a:schemeClr val="tx1"/>
        </a:solidFill>
        <a:latin typeface="Comic Sans MS" charset="0"/>
        <a:ea typeface="ＭＳ Ｐゴシック" charset="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F8F8"/>
    <a:srgbClr val="000000"/>
    <a:srgbClr val="6600CC"/>
    <a:srgbClr val="009900"/>
    <a:srgbClr val="FF3300"/>
    <a:srgbClr val="33CC33"/>
    <a:srgbClr val="9973F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84929" autoAdjust="0"/>
  </p:normalViewPr>
  <p:slideViewPr>
    <p:cSldViewPr>
      <p:cViewPr varScale="1">
        <p:scale>
          <a:sx n="84" d="100"/>
          <a:sy n="84" d="100"/>
        </p:scale>
        <p:origin x="-2128"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E00F1B2-C13F-0941-B586-78BBDF4FCB2C}" type="datetimeFigureOut">
              <a:rPr lang="en-US" smtClean="0"/>
              <a:t>6/30/19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D0F467-FE8A-2644-AB35-EFDE2E43B612}" type="slidenum">
              <a:rPr lang="en-US" smtClean="0"/>
              <a:t>‹#›</a:t>
            </a:fld>
            <a:endParaRPr lang="en-US"/>
          </a:p>
        </p:txBody>
      </p:sp>
    </p:spTree>
    <p:extLst>
      <p:ext uri="{BB962C8B-B14F-4D97-AF65-F5344CB8AC3E}">
        <p14:creationId xmlns:p14="http://schemas.microsoft.com/office/powerpoint/2010/main" val="125955962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Hi everybody. My name is Sophie Biddle. My advisor is Amy Coplen, and my thesis is titled Billy Gryphen’s House and Other Important Places: The Children’s Geography of the Arcadia Neighborhood.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 investigated how kids ages 5 – 12 years old use, see, and value public spaces in an urban neighborhood in Portland, Oregon. The neighborhood, along with all the participants, has a pseudonym to protect the kids’ identities and privacy.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Portland is trying to address children’s rights in light of the United States failure to ratify the UN Convention on the Rights of the Child. In 2006 Portland became the first U.S. city to pass legislation granting children basic human rights. The Bill of Rights for the Children and Youth of the City of Portland and Multnomah County states that children have the right to voice their opinions on community matters. The passage of that legislation is an important step in creating communities that acknowledge the rights of all residents. However, to the best of my knowledge there is no data on how children ages 5 – 12 years old interact with the built environment in Portland. We say that children have the right to voice their opinion on community matters, but we’ve so far done nothing to actually listen to what children have to say. My research aimed to amplify children’s voices about how they relate to and use public space in their Portland neighborhood. Which brings me to my research design </a:t>
            </a:r>
            <a:endParaRPr lang="en-US" dirty="0"/>
          </a:p>
        </p:txBody>
      </p:sp>
      <p:sp>
        <p:nvSpPr>
          <p:cNvPr id="4" name="Slide Number Placeholder 3"/>
          <p:cNvSpPr>
            <a:spLocks noGrp="1"/>
          </p:cNvSpPr>
          <p:nvPr>
            <p:ph type="sldNum" sz="quarter" idx="10"/>
          </p:nvPr>
        </p:nvSpPr>
        <p:spPr/>
        <p:txBody>
          <a:bodyPr/>
          <a:lstStyle/>
          <a:p>
            <a:fld id="{24D0F467-FE8A-2644-AB35-EFDE2E43B612}" type="slidenum">
              <a:rPr lang="en-US" smtClean="0"/>
              <a:t>1</a:t>
            </a:fld>
            <a:endParaRPr lang="en-US"/>
          </a:p>
        </p:txBody>
      </p:sp>
    </p:spTree>
    <p:extLst>
      <p:ext uri="{BB962C8B-B14F-4D97-AF65-F5344CB8AC3E}">
        <p14:creationId xmlns:p14="http://schemas.microsoft.com/office/powerpoint/2010/main" val="21466930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For this project I built upon Alison Clark’s “Mosaic Approach” which is a form of participatory action research tailored toward children. For my research data came from three sources: a mapmaking activity at the local library, which also served as a focus-group interview setting. A photojournalism project coupled with “walk-around” interviews, where kids lead me on a walk through their neighborhood, and participant observation.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Participants were self-selected members of the local community. In all, 21 kids chose to participate. The majority of participants were girls. The age distribution was surprisingly even.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research methodology provided really interesting results. By collecting their stories, drawings, and photos I found myself immersed in these kids’ world. </a:t>
            </a:r>
          </a:p>
          <a:p>
            <a:endParaRPr lang="en-US" dirty="0"/>
          </a:p>
        </p:txBody>
      </p:sp>
      <p:sp>
        <p:nvSpPr>
          <p:cNvPr id="4" name="Slide Number Placeholder 3"/>
          <p:cNvSpPr>
            <a:spLocks noGrp="1"/>
          </p:cNvSpPr>
          <p:nvPr>
            <p:ph type="sldNum" sz="quarter" idx="10"/>
          </p:nvPr>
        </p:nvSpPr>
        <p:spPr/>
        <p:txBody>
          <a:bodyPr/>
          <a:lstStyle/>
          <a:p>
            <a:fld id="{24D0F467-FE8A-2644-AB35-EFDE2E43B612}" type="slidenum">
              <a:rPr lang="en-US" smtClean="0"/>
              <a:t>2</a:t>
            </a:fld>
            <a:endParaRPr lang="en-US"/>
          </a:p>
        </p:txBody>
      </p:sp>
    </p:spTree>
    <p:extLst>
      <p:ext uri="{BB962C8B-B14F-4D97-AF65-F5344CB8AC3E}">
        <p14:creationId xmlns:p14="http://schemas.microsoft.com/office/powerpoint/2010/main" val="236123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 identified three key themes in my data. The first is how kids define the neighborhood. Children’s definition of the neighborhood is flexible and evolving. An individual child’s age, personality, and personal sense of autonomy are layers that help to create the ethos of “the neighborhood.”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Younger kids ages 5 -7 years old, generally depict their neighborhood as their family’s house. Younger children’s maps will often include part of a yard, a special tree, the weather, sometimes part of a driveway. Older kids maps typically included labeled streets, their house in relation to friends’ houses, the local library, and sometimes the public elementary school.</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 child’s personality, specifically how introverted or extroverted a particular child is, ties to the scale of the neighborhood. Kids who demonstrated more dominant personalities and expressed interest in large group activities discussed large neighborhood ranges. In contrast, their peers who demonstrated quieter personalities and expressed interest in small group or individual activities had smaller than average neighborhood ranges, despite having similar parent sanctioned boundaries for roaming the neighborhood.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 child’s personal sense of autonomy is the third factor that impacts the scale and definition of the neighborhood. Children value spaces where they feel they can be self-directed and are either totally unsupervised, or at least indirectly supervised, by adults. For younger children, ages 5 – 7 years old, avoiding adult supervision is almost impossible outside of the home. This helps explain why young children will draw their family homes with great detail while placing little significance on any other part of their neighborhood. </a:t>
            </a:r>
          </a:p>
          <a:p>
            <a:endParaRPr lang="en-US" dirty="0"/>
          </a:p>
        </p:txBody>
      </p:sp>
      <p:sp>
        <p:nvSpPr>
          <p:cNvPr id="4" name="Slide Number Placeholder 3"/>
          <p:cNvSpPr>
            <a:spLocks noGrp="1"/>
          </p:cNvSpPr>
          <p:nvPr>
            <p:ph type="sldNum" sz="quarter" idx="10"/>
          </p:nvPr>
        </p:nvSpPr>
        <p:spPr/>
        <p:txBody>
          <a:bodyPr/>
          <a:lstStyle/>
          <a:p>
            <a:fld id="{24D0F467-FE8A-2644-AB35-EFDE2E43B612}" type="slidenum">
              <a:rPr lang="en-US" smtClean="0"/>
              <a:t>3</a:t>
            </a:fld>
            <a:endParaRPr lang="en-US"/>
          </a:p>
        </p:txBody>
      </p:sp>
    </p:spTree>
    <p:extLst>
      <p:ext uri="{BB962C8B-B14F-4D97-AF65-F5344CB8AC3E}">
        <p14:creationId xmlns:p14="http://schemas.microsoft.com/office/powerpoint/2010/main" val="4199192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map is a typical map for kids ages 5 – 7 years old. This one was drawn by Liam, who was 5 years old. Here you can see his family’s driveway, the weather, and a special tree. As you can see his home takes up the majority of the space on this map. </a:t>
            </a:r>
          </a:p>
          <a:p>
            <a:endParaRPr lang="en-US" dirty="0"/>
          </a:p>
        </p:txBody>
      </p:sp>
      <p:sp>
        <p:nvSpPr>
          <p:cNvPr id="4" name="Slide Number Placeholder 3"/>
          <p:cNvSpPr>
            <a:spLocks noGrp="1"/>
          </p:cNvSpPr>
          <p:nvPr>
            <p:ph type="sldNum" sz="quarter" idx="10"/>
          </p:nvPr>
        </p:nvSpPr>
        <p:spPr/>
        <p:txBody>
          <a:bodyPr/>
          <a:lstStyle/>
          <a:p>
            <a:fld id="{24D0F467-FE8A-2644-AB35-EFDE2E43B612}" type="slidenum">
              <a:rPr lang="en-US" smtClean="0"/>
              <a:t>4</a:t>
            </a:fld>
            <a:endParaRPr lang="en-US"/>
          </a:p>
        </p:txBody>
      </p:sp>
    </p:spTree>
    <p:extLst>
      <p:ext uri="{BB962C8B-B14F-4D97-AF65-F5344CB8AC3E}">
        <p14:creationId xmlns:p14="http://schemas.microsoft.com/office/powerpoint/2010/main" val="3160482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map was drawn by 10-year-old Hailey. You can see how this depiction of the neighborhood is really different from Liam’s. Hailey has her friend’s house near her house, and also drew the library, her favorite parks, and her school. She’s started to indicate a walk-able path as part of her neighborhood too. </a:t>
            </a:r>
          </a:p>
          <a:p>
            <a:endParaRPr lang="en-US" dirty="0"/>
          </a:p>
        </p:txBody>
      </p:sp>
      <p:sp>
        <p:nvSpPr>
          <p:cNvPr id="4" name="Slide Number Placeholder 3"/>
          <p:cNvSpPr>
            <a:spLocks noGrp="1"/>
          </p:cNvSpPr>
          <p:nvPr>
            <p:ph type="sldNum" sz="quarter" idx="10"/>
          </p:nvPr>
        </p:nvSpPr>
        <p:spPr/>
        <p:txBody>
          <a:bodyPr/>
          <a:lstStyle/>
          <a:p>
            <a:fld id="{24D0F467-FE8A-2644-AB35-EFDE2E43B612}" type="slidenum">
              <a:rPr lang="en-US" smtClean="0"/>
              <a:t>5</a:t>
            </a:fld>
            <a:endParaRPr lang="en-US"/>
          </a:p>
        </p:txBody>
      </p:sp>
    </p:spTree>
    <p:extLst>
      <p:ext uri="{BB962C8B-B14F-4D97-AF65-F5344CB8AC3E}">
        <p14:creationId xmlns:p14="http://schemas.microsoft.com/office/powerpoint/2010/main" val="1372747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My second key finding is that kids both participate in and help to create community. In these discussions with kids about how they define their neighborhood it became really clear to me that children place a lot of value on participating in and creating community in their neighborhood. I observed that when the kids feel that there are spaces in the community for them, they value the neighborhood as a whole and try to give back to the community at large through active social participation. This giving back manifests as children carefully reading lost animal signs and looking for the lost pets, taking care of and valuing community gardens, doing what they call “random acts of kindness.” Kids also verbally praise what they see as adults’ attempts at creating “cool” and “pretty” playgrounds, sitting spaces, and pieces of public art.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Kids create community with their peers through passing along stories of child-lore. Kids place a lot of value on this sense of community. Knowing other people was the strongest indicator of a child feeling like the neighborhood is a good or safe place to live.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 also learned that kids really want their community to be socially equitable. Kids of all ages were quick to give me a laundry list of recommendations on how to improve the neighborhood and at the top of their lists would be additions that addressed social inequality. Adding a homeless shelter was a common idea, and a few kids also pointed out that the community gardens are closer to the higher income sections of this neighborhood rather than near the low-income housing developments. One 10-year-old emphatically recommended more accessible sidewalk design. After being on crutches for a month prior to this study this kid noticed that most of the curbs don’t have ramps and that ramps can, in her words, “help all kinds of people like people in wheelchairs, people with bikes, or with strollers.” </a:t>
            </a:r>
          </a:p>
        </p:txBody>
      </p:sp>
      <p:sp>
        <p:nvSpPr>
          <p:cNvPr id="4" name="Slide Number Placeholder 3"/>
          <p:cNvSpPr>
            <a:spLocks noGrp="1"/>
          </p:cNvSpPr>
          <p:nvPr>
            <p:ph type="sldNum" sz="quarter" idx="10"/>
          </p:nvPr>
        </p:nvSpPr>
        <p:spPr/>
        <p:txBody>
          <a:bodyPr/>
          <a:lstStyle/>
          <a:p>
            <a:fld id="{24D0F467-FE8A-2644-AB35-EFDE2E43B612}" type="slidenum">
              <a:rPr lang="en-US" smtClean="0"/>
              <a:t>6</a:t>
            </a:fld>
            <a:endParaRPr lang="en-US"/>
          </a:p>
        </p:txBody>
      </p:sp>
    </p:spTree>
    <p:extLst>
      <p:ext uri="{BB962C8B-B14F-4D97-AF65-F5344CB8AC3E}">
        <p14:creationId xmlns:p14="http://schemas.microsoft.com/office/powerpoint/2010/main" val="11249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is a photo of Billy Gryphen’s house taken by 9-year-old Silvie. Billy Gryphen’s house is a mysterious site of child-lore. The notoriety of the house seems disconnected from any adult-oriented rationale, and even the kids were unable to explain what specifically made Billy Gryphen’s house important. I also spent close to two years in the neighborhood working on this project and never once saw anyone at this house. Nonetheless, it occupied a larger than life role in the children’s geographies of the Arcadia neighborhood. </a:t>
            </a:r>
            <a:endParaRPr lang="en-US" dirty="0"/>
          </a:p>
        </p:txBody>
      </p:sp>
      <p:sp>
        <p:nvSpPr>
          <p:cNvPr id="4" name="Slide Number Placeholder 3"/>
          <p:cNvSpPr>
            <a:spLocks noGrp="1"/>
          </p:cNvSpPr>
          <p:nvPr>
            <p:ph type="sldNum" sz="quarter" idx="10"/>
          </p:nvPr>
        </p:nvSpPr>
        <p:spPr/>
        <p:txBody>
          <a:bodyPr/>
          <a:lstStyle/>
          <a:p>
            <a:fld id="{24D0F467-FE8A-2644-AB35-EFDE2E43B612}" type="slidenum">
              <a:rPr lang="en-US" smtClean="0"/>
              <a:t>7</a:t>
            </a:fld>
            <a:endParaRPr lang="en-US"/>
          </a:p>
        </p:txBody>
      </p:sp>
    </p:spTree>
    <p:extLst>
      <p:ext uri="{BB962C8B-B14F-4D97-AF65-F5344CB8AC3E}">
        <p14:creationId xmlns:p14="http://schemas.microsoft.com/office/powerpoint/2010/main" val="39640180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These table and chairs are outside a coffee shop. They appeared in a number of kid’s photographs because the kids admire the tile work, they think it’s really pretty. This example of kids praising adult’s contributions to the neighborhood was taken by 9-year-old Ella. </a:t>
            </a:r>
          </a:p>
          <a:p>
            <a:endParaRPr lang="en-US" dirty="0"/>
          </a:p>
        </p:txBody>
      </p:sp>
      <p:sp>
        <p:nvSpPr>
          <p:cNvPr id="4" name="Slide Number Placeholder 3"/>
          <p:cNvSpPr>
            <a:spLocks noGrp="1"/>
          </p:cNvSpPr>
          <p:nvPr>
            <p:ph type="sldNum" sz="quarter" idx="10"/>
          </p:nvPr>
        </p:nvSpPr>
        <p:spPr/>
        <p:txBody>
          <a:bodyPr/>
          <a:lstStyle/>
          <a:p>
            <a:fld id="{24D0F467-FE8A-2644-AB35-EFDE2E43B612}" type="slidenum">
              <a:rPr lang="en-US" smtClean="0"/>
              <a:t>8</a:t>
            </a:fld>
            <a:endParaRPr lang="en-US"/>
          </a:p>
        </p:txBody>
      </p:sp>
    </p:spTree>
    <p:extLst>
      <p:ext uri="{BB962C8B-B14F-4D97-AF65-F5344CB8AC3E}">
        <p14:creationId xmlns:p14="http://schemas.microsoft.com/office/powerpoint/2010/main" val="24355163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map is by 5-year-old Tiana. Tiana lives on the edge of this neighborhood in an affordable housing complex. She told me she was drawing her community, and that she was adding flowers to show that she needed more gardens by her house. </a:t>
            </a:r>
          </a:p>
          <a:p>
            <a:endParaRPr lang="en-US" dirty="0"/>
          </a:p>
        </p:txBody>
      </p:sp>
      <p:sp>
        <p:nvSpPr>
          <p:cNvPr id="4" name="Slide Number Placeholder 3"/>
          <p:cNvSpPr>
            <a:spLocks noGrp="1"/>
          </p:cNvSpPr>
          <p:nvPr>
            <p:ph type="sldNum" sz="quarter" idx="10"/>
          </p:nvPr>
        </p:nvSpPr>
        <p:spPr/>
        <p:txBody>
          <a:bodyPr/>
          <a:lstStyle/>
          <a:p>
            <a:fld id="{24D0F467-FE8A-2644-AB35-EFDE2E43B612}" type="slidenum">
              <a:rPr lang="en-US" smtClean="0"/>
              <a:t>9</a:t>
            </a:fld>
            <a:endParaRPr lang="en-US"/>
          </a:p>
        </p:txBody>
      </p:sp>
    </p:spTree>
    <p:extLst>
      <p:ext uri="{BB962C8B-B14F-4D97-AF65-F5344CB8AC3E}">
        <p14:creationId xmlns:p14="http://schemas.microsoft.com/office/powerpoint/2010/main" val="3313097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My third key finding is that kid’s geographies are socio-spatial. Places have meaning based on their social significance, and vice versa. Children value public space in the Arcadia neighborhood based on how that place sustains them physically, emotionally, and socially. Places that foster physical and emotional wellness are valued within children’s social worlds. Public spaces that allow for autonomous free play, caregiver and child bonding time, or acknowledges children’s roles in the community are particularly important spaces to children in Arcadia. Children actively seek out and request places that improve their quality of life, such as community gardens and safe play areas. I argue that kids demonstrate a socio-spatial understanding of public space because of how they construct value for their built environment. This shows a complex understanding of place and community. </a:t>
            </a:r>
          </a:p>
          <a:p>
            <a:endParaRPr lang="en-US" dirty="0"/>
          </a:p>
        </p:txBody>
      </p:sp>
      <p:sp>
        <p:nvSpPr>
          <p:cNvPr id="4" name="Slide Number Placeholder 3"/>
          <p:cNvSpPr>
            <a:spLocks noGrp="1"/>
          </p:cNvSpPr>
          <p:nvPr>
            <p:ph type="sldNum" sz="quarter" idx="10"/>
          </p:nvPr>
        </p:nvSpPr>
        <p:spPr/>
        <p:txBody>
          <a:bodyPr/>
          <a:lstStyle/>
          <a:p>
            <a:fld id="{24D0F467-FE8A-2644-AB35-EFDE2E43B612}" type="slidenum">
              <a:rPr lang="en-US" smtClean="0"/>
              <a:t>10</a:t>
            </a:fld>
            <a:endParaRPr lang="en-US"/>
          </a:p>
        </p:txBody>
      </p:sp>
    </p:spTree>
    <p:extLst>
      <p:ext uri="{BB962C8B-B14F-4D97-AF65-F5344CB8AC3E}">
        <p14:creationId xmlns:p14="http://schemas.microsoft.com/office/powerpoint/2010/main" val="22944492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photo is by 12-year-old Rose. A group of older girls took me to this tree back here. It’s called the wishing tree. One of their classmates died and this is his memorial tree. The strips of fabric have wishes that the kids wrote on them. This tree appears often in kids’ photos of important places. </a:t>
            </a:r>
            <a:endParaRPr lang="en-US" dirty="0"/>
          </a:p>
        </p:txBody>
      </p:sp>
      <p:sp>
        <p:nvSpPr>
          <p:cNvPr id="4" name="Slide Number Placeholder 3"/>
          <p:cNvSpPr>
            <a:spLocks noGrp="1"/>
          </p:cNvSpPr>
          <p:nvPr>
            <p:ph type="sldNum" sz="quarter" idx="10"/>
          </p:nvPr>
        </p:nvSpPr>
        <p:spPr/>
        <p:txBody>
          <a:bodyPr/>
          <a:lstStyle/>
          <a:p>
            <a:fld id="{24D0F467-FE8A-2644-AB35-EFDE2E43B612}" type="slidenum">
              <a:rPr lang="en-US" smtClean="0"/>
              <a:t>11</a:t>
            </a:fld>
            <a:endParaRPr lang="en-US"/>
          </a:p>
        </p:txBody>
      </p:sp>
    </p:spTree>
    <p:extLst>
      <p:ext uri="{BB962C8B-B14F-4D97-AF65-F5344CB8AC3E}">
        <p14:creationId xmlns:p14="http://schemas.microsoft.com/office/powerpoint/2010/main" val="10423632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 also included this photo of a bus stop and business center by 7-year-old Reese. Across socioeconomic boundaries, riding the bus with parents was a highly valued activity for the participants in this study. This business center also holds the library, which the kids in this study place a lot of value on. </a:t>
            </a:r>
            <a:endParaRPr lang="en-US" dirty="0"/>
          </a:p>
        </p:txBody>
      </p:sp>
      <p:sp>
        <p:nvSpPr>
          <p:cNvPr id="4" name="Slide Number Placeholder 3"/>
          <p:cNvSpPr>
            <a:spLocks noGrp="1"/>
          </p:cNvSpPr>
          <p:nvPr>
            <p:ph type="sldNum" sz="quarter" idx="10"/>
          </p:nvPr>
        </p:nvSpPr>
        <p:spPr/>
        <p:txBody>
          <a:bodyPr/>
          <a:lstStyle/>
          <a:p>
            <a:fld id="{24D0F467-FE8A-2644-AB35-EFDE2E43B612}" type="slidenum">
              <a:rPr lang="en-US" smtClean="0"/>
              <a:t>12</a:t>
            </a:fld>
            <a:endParaRPr lang="en-US"/>
          </a:p>
        </p:txBody>
      </p:sp>
    </p:spTree>
    <p:extLst>
      <p:ext uri="{BB962C8B-B14F-4D97-AF65-F5344CB8AC3E}">
        <p14:creationId xmlns:p14="http://schemas.microsoft.com/office/powerpoint/2010/main" val="22531122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So, what’s next? </a:t>
            </a:r>
          </a:p>
          <a:p>
            <a:r>
              <a:rPr lang="en-US" sz="1200" kern="1200" dirty="0" smtClean="0">
                <a:solidFill>
                  <a:schemeClr val="tx1"/>
                </a:solidFill>
                <a:effectLst/>
                <a:latin typeface="+mn-lt"/>
                <a:ea typeface="+mn-ea"/>
                <a:cs typeface="+mn-cs"/>
              </a:rPr>
              <a:t>First, I argue that we need to take kids seriously. The children in this study demonstrated a complex understanding of community, public space, and the neighborhood. Children take pride in their roles as co-creators of public space in their neighborhoods and desire to be seen as competent, valuable members of their community.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Children in Arcadia feel largely ignored by the adult community when it comes to listening to children’s voices on decisions that affect them. The Neighborhood Association could rectify this by better enabling youth participation. This could look like holding community meetings at accessible times, such as weekend afternoons, and also setting aside time during the meeting for youth to bring specific requests or issues to the attention of the community. These changes would help the neighborhood conduct itself in accordance with The Bill of Rights for the Children and Youth of the City of Portland and Multnomah County. On an international level, researchers must uphold the principles of the UNCRC by embracing respectful research practices that treat children as competent, aware human beings.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I argue that it’s time to acknowledge children’s inherent personhood. By incorporating children’s thoughtful, insightful, and sincere concerns in our neighborhood design and planning process, we create communities where equal value is placed on all members’ experiences of shared spaces.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Thank you. </a:t>
            </a:r>
          </a:p>
        </p:txBody>
      </p:sp>
      <p:sp>
        <p:nvSpPr>
          <p:cNvPr id="4" name="Slide Number Placeholder 3"/>
          <p:cNvSpPr>
            <a:spLocks noGrp="1"/>
          </p:cNvSpPr>
          <p:nvPr>
            <p:ph type="sldNum" sz="quarter" idx="10"/>
          </p:nvPr>
        </p:nvSpPr>
        <p:spPr/>
        <p:txBody>
          <a:bodyPr/>
          <a:lstStyle/>
          <a:p>
            <a:fld id="{24D0F467-FE8A-2644-AB35-EFDE2E43B612}" type="slidenum">
              <a:rPr lang="en-US" smtClean="0"/>
              <a:t>13</a:t>
            </a:fld>
            <a:endParaRPr lang="en-US"/>
          </a:p>
        </p:txBody>
      </p:sp>
    </p:spTree>
    <p:extLst>
      <p:ext uri="{BB962C8B-B14F-4D97-AF65-F5344CB8AC3E}">
        <p14:creationId xmlns:p14="http://schemas.microsoft.com/office/powerpoint/2010/main" val="10493516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122" name="Freeform 50"/>
          <p:cNvSpPr>
            <a:spLocks/>
          </p:cNvSpPr>
          <p:nvPr/>
        </p:nvSpPr>
        <p:spPr bwMode="blackWhite">
          <a:xfrm>
            <a:off x="20638" y="12700"/>
            <a:ext cx="8896350" cy="6780213"/>
          </a:xfrm>
          <a:custGeom>
            <a:avLst/>
            <a:gdLst>
              <a:gd name="T0" fmla="*/ 2822 w 3985"/>
              <a:gd name="T1" fmla="*/ 0 h 3619"/>
              <a:gd name="T2" fmla="*/ 0 w 3985"/>
              <a:gd name="T3" fmla="*/ 975 h 3619"/>
              <a:gd name="T4" fmla="*/ 2169 w 3985"/>
              <a:gd name="T5" fmla="*/ 3619 h 3619"/>
              <a:gd name="T6" fmla="*/ 3985 w 3985"/>
              <a:gd name="T7" fmla="*/ 1125 h 3619"/>
              <a:gd name="T8" fmla="*/ 2822 w 3985"/>
              <a:gd name="T9" fmla="*/ 0 h 3619"/>
              <a:gd name="T10" fmla="*/ 2822 w 3985"/>
              <a:gd name="T11" fmla="*/ 0 h 3619"/>
            </a:gdLst>
            <a:ahLst/>
            <a:cxnLst>
              <a:cxn ang="0">
                <a:pos x="T0" y="T1"/>
              </a:cxn>
              <a:cxn ang="0">
                <a:pos x="T2" y="T3"/>
              </a:cxn>
              <a:cxn ang="0">
                <a:pos x="T4" y="T5"/>
              </a:cxn>
              <a:cxn ang="0">
                <a:pos x="T6" y="T7"/>
              </a:cxn>
              <a:cxn ang="0">
                <a:pos x="T8" y="T9"/>
              </a:cxn>
              <a:cxn ang="0">
                <a:pos x="T10" y="T11"/>
              </a:cxn>
            </a:cxnLst>
            <a:rect l="0" t="0" r="r" b="b"/>
            <a:pathLst>
              <a:path w="3985" h="3619">
                <a:moveTo>
                  <a:pt x="2822" y="0"/>
                </a:moveTo>
                <a:lnTo>
                  <a:pt x="0" y="975"/>
                </a:lnTo>
                <a:lnTo>
                  <a:pt x="2169" y="3619"/>
                </a:lnTo>
                <a:lnTo>
                  <a:pt x="3985" y="1125"/>
                </a:lnTo>
                <a:lnTo>
                  <a:pt x="2822" y="0"/>
                </a:lnTo>
                <a:lnTo>
                  <a:pt x="2822"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74" name="Rectangle 2"/>
          <p:cNvSpPr>
            <a:spLocks noGrp="1" noChangeArrowheads="1"/>
          </p:cNvSpPr>
          <p:nvPr>
            <p:ph type="ctrTitle"/>
          </p:nvPr>
        </p:nvSpPr>
        <p:spPr>
          <a:xfrm>
            <a:off x="1371600" y="1511300"/>
            <a:ext cx="6400800" cy="2273300"/>
          </a:xfrm>
          <a:effectLst>
            <a:outerShdw blurRad="63500" dist="46662" dir="2115817" algn="ctr" rotWithShape="0">
              <a:schemeClr val="bg2">
                <a:alpha val="74998"/>
              </a:schemeClr>
            </a:outerShdw>
          </a:effectLst>
          <a:extLst>
            <a:ext uri="{909E8E84-426E-40dd-AFC4-6F175D3DCCD1}">
              <a14:hiddenFill xmlns:a14="http://schemas.microsoft.com/office/drawing/2010/main">
                <a:solidFill>
                  <a:srgbClr val="FF3300"/>
                </a:solidFill>
              </a14:hiddenFill>
            </a:ext>
          </a:extLst>
        </p:spPr>
        <p:txBody>
          <a:bodyPr/>
          <a:lstStyle>
            <a:lvl1pPr>
              <a:defRPr>
                <a:solidFill>
                  <a:schemeClr val="tx2"/>
                </a:solidFill>
                <a:effectLst>
                  <a:outerShdw blurRad="38100" dist="38100" dir="2700000" algn="tl">
                    <a:srgbClr val="DDDDDD"/>
                  </a:outerShdw>
                </a:effectLst>
              </a:defRPr>
            </a:lvl1pPr>
          </a:lstStyle>
          <a:p>
            <a:pPr lvl="0"/>
            <a:r>
              <a:rPr lang="en-US" noProof="0" smtClean="0"/>
              <a:t>Click to edit Master title style</a:t>
            </a:r>
          </a:p>
        </p:txBody>
      </p:sp>
      <p:sp>
        <p:nvSpPr>
          <p:cNvPr id="3075" name="Rectangle 3"/>
          <p:cNvSpPr>
            <a:spLocks noGrp="1" noChangeArrowheads="1"/>
          </p:cNvSpPr>
          <p:nvPr>
            <p:ph type="subTitle" idx="1"/>
          </p:nvPr>
        </p:nvSpPr>
        <p:spPr>
          <a:xfrm>
            <a:off x="1549400" y="4051300"/>
            <a:ext cx="6032500" cy="1003300"/>
          </a:xfrm>
        </p:spPr>
        <p:txBody>
          <a:bodyPr/>
          <a:lstStyle>
            <a:lvl1pPr marL="0" indent="0" algn="ctr">
              <a:buFontTx/>
              <a:buNone/>
              <a:defRPr sz="2800">
                <a:effectLst>
                  <a:outerShdw blurRad="38100" dist="38100" dir="2700000" algn="tl">
                    <a:srgbClr val="DDDDDD"/>
                  </a:outerShdw>
                </a:effectLst>
              </a:defRPr>
            </a:lvl1pPr>
          </a:lstStyle>
          <a:p>
            <a:pPr lvl="0"/>
            <a:r>
              <a:rPr lang="en-US" noProof="0" smtClean="0"/>
              <a:t>Click to edit Master subtitle style</a:t>
            </a:r>
          </a:p>
        </p:txBody>
      </p:sp>
      <p:sp>
        <p:nvSpPr>
          <p:cNvPr id="3076" name="Rectangle 4"/>
          <p:cNvSpPr>
            <a:spLocks noGrp="1" noChangeArrowheads="1"/>
          </p:cNvSpPr>
          <p:nvPr>
            <p:ph type="dt" sz="half" idx="2"/>
          </p:nvPr>
        </p:nvSpPr>
        <p:spPr>
          <a:xfrm>
            <a:off x="685800" y="6248400"/>
            <a:ext cx="1905000" cy="457200"/>
          </a:xfrm>
        </p:spPr>
        <p:txBody>
          <a:bodyPr/>
          <a:lstStyle>
            <a:lvl1pPr>
              <a:defRPr/>
            </a:lvl1pPr>
          </a:lstStyle>
          <a:p>
            <a:endParaRPr lang="en-US"/>
          </a:p>
        </p:txBody>
      </p:sp>
      <p:sp>
        <p:nvSpPr>
          <p:cNvPr id="3077" name="Rectangle 5"/>
          <p:cNvSpPr>
            <a:spLocks noGrp="1" noChangeArrowheads="1"/>
          </p:cNvSpPr>
          <p:nvPr>
            <p:ph type="ftr" sz="quarter" idx="3"/>
          </p:nvPr>
        </p:nvSpPr>
        <p:spPr>
          <a:xfrm>
            <a:off x="3124200" y="6248400"/>
            <a:ext cx="2895600" cy="457200"/>
          </a:xfrm>
        </p:spPr>
        <p:txBody>
          <a:bodyPr/>
          <a:lstStyle>
            <a:lvl1pPr>
              <a:defRPr/>
            </a:lvl1pPr>
          </a:lstStyle>
          <a:p>
            <a:endParaRPr lang="en-US"/>
          </a:p>
        </p:txBody>
      </p:sp>
      <p:sp>
        <p:nvSpPr>
          <p:cNvPr id="3078" name="Rectangle 6"/>
          <p:cNvSpPr>
            <a:spLocks noGrp="1" noChangeArrowheads="1"/>
          </p:cNvSpPr>
          <p:nvPr>
            <p:ph type="sldNum" sz="quarter" idx="4"/>
          </p:nvPr>
        </p:nvSpPr>
        <p:spPr>
          <a:xfrm>
            <a:off x="6553200" y="6248400"/>
            <a:ext cx="1905000" cy="457200"/>
          </a:xfrm>
        </p:spPr>
        <p:txBody>
          <a:bodyPr/>
          <a:lstStyle>
            <a:lvl1pPr>
              <a:defRPr/>
            </a:lvl1pPr>
          </a:lstStyle>
          <a:p>
            <a:fld id="{B17875E4-F19C-054F-A3CA-E709B1C52347}" type="slidenum">
              <a:rPr lang="en-US"/>
              <a:pPr/>
              <a:t>‹#›</a:t>
            </a:fld>
            <a:endParaRPr lang="en-US"/>
          </a:p>
        </p:txBody>
      </p:sp>
      <p:grpSp>
        <p:nvGrpSpPr>
          <p:cNvPr id="3132" name="Group 60"/>
          <p:cNvGrpSpPr>
            <a:grpSpLocks/>
          </p:cNvGrpSpPr>
          <p:nvPr/>
        </p:nvGrpSpPr>
        <p:grpSpPr bwMode="auto">
          <a:xfrm>
            <a:off x="195263" y="234950"/>
            <a:ext cx="3787775" cy="1778000"/>
            <a:chOff x="123" y="148"/>
            <a:chExt cx="2386" cy="1120"/>
          </a:xfrm>
        </p:grpSpPr>
        <p:sp>
          <p:nvSpPr>
            <p:cNvPr id="3100" name="Freeform 28"/>
            <p:cNvSpPr>
              <a:spLocks/>
            </p:cNvSpPr>
            <p:nvPr userDrawn="1"/>
          </p:nvSpPr>
          <p:spPr bwMode="auto">
            <a:xfrm>
              <a:off x="177" y="177"/>
              <a:ext cx="2250" cy="1017"/>
            </a:xfrm>
            <a:custGeom>
              <a:avLst/>
              <a:gdLst>
                <a:gd name="T0" fmla="*/ 794 w 794"/>
                <a:gd name="T1" fmla="*/ 395 h 414"/>
                <a:gd name="T2" fmla="*/ 710 w 794"/>
                <a:gd name="T3" fmla="*/ 318 h 414"/>
                <a:gd name="T4" fmla="*/ 556 w 794"/>
                <a:gd name="T5" fmla="*/ 210 h 414"/>
                <a:gd name="T6" fmla="*/ 71 w 794"/>
                <a:gd name="T7" fmla="*/ 0 h 414"/>
                <a:gd name="T8" fmla="*/ 23 w 794"/>
                <a:gd name="T9" fmla="*/ 20 h 414"/>
                <a:gd name="T10" fmla="*/ 0 w 794"/>
                <a:gd name="T11" fmla="*/ 83 h 414"/>
                <a:gd name="T12" fmla="*/ 28 w 794"/>
                <a:gd name="T13" fmla="*/ 155 h 414"/>
                <a:gd name="T14" fmla="*/ 570 w 794"/>
                <a:gd name="T15" fmla="*/ 409 h 414"/>
                <a:gd name="T16" fmla="*/ 689 w 794"/>
                <a:gd name="T17" fmla="*/ 393 h 414"/>
                <a:gd name="T18" fmla="*/ 785 w 794"/>
                <a:gd name="T19" fmla="*/ 414 h 414"/>
                <a:gd name="T20" fmla="*/ 794 w 794"/>
                <a:gd name="T21" fmla="*/ 395 h 414"/>
                <a:gd name="T22" fmla="*/ 794 w 794"/>
                <a:gd name="T23" fmla="*/ 395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01" name="Freeform 29"/>
            <p:cNvSpPr>
              <a:spLocks/>
            </p:cNvSpPr>
            <p:nvPr userDrawn="1"/>
          </p:nvSpPr>
          <p:spPr bwMode="auto">
            <a:xfrm>
              <a:off x="166" y="261"/>
              <a:ext cx="2244" cy="1007"/>
            </a:xfrm>
            <a:custGeom>
              <a:avLst/>
              <a:gdLst>
                <a:gd name="T0" fmla="*/ 137 w 1586"/>
                <a:gd name="T1" fmla="*/ 0 h 821"/>
                <a:gd name="T2" fmla="*/ 1331 w 1586"/>
                <a:gd name="T3" fmla="*/ 519 h 821"/>
                <a:gd name="T4" fmla="*/ 1428 w 1586"/>
                <a:gd name="T5" fmla="*/ 638 h 821"/>
                <a:gd name="T6" fmla="*/ 1586 w 1586"/>
                <a:gd name="T7" fmla="*/ 792 h 821"/>
                <a:gd name="T8" fmla="*/ 1565 w 1586"/>
                <a:gd name="T9" fmla="*/ 821 h 821"/>
                <a:gd name="T10" fmla="*/ 1350 w 1586"/>
                <a:gd name="T11" fmla="*/ 787 h 821"/>
                <a:gd name="T12" fmla="*/ 1145 w 1586"/>
                <a:gd name="T13" fmla="*/ 811 h 821"/>
                <a:gd name="T14" fmla="*/ 42 w 1586"/>
                <a:gd name="T15" fmla="*/ 298 h 821"/>
                <a:gd name="T16" fmla="*/ 0 w 1586"/>
                <a:gd name="T17" fmla="*/ 150 h 821"/>
                <a:gd name="T18" fmla="*/ 46 w 1586"/>
                <a:gd name="T19" fmla="*/ 32 h 821"/>
                <a:gd name="T20" fmla="*/ 137 w 1586"/>
                <a:gd name="T21" fmla="*/ 0 h 821"/>
                <a:gd name="T22" fmla="*/ 137 w 1586"/>
                <a:gd name="T23" fmla="*/ 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02" name="Freeform 30"/>
            <p:cNvSpPr>
              <a:spLocks/>
            </p:cNvSpPr>
            <p:nvPr userDrawn="1"/>
          </p:nvSpPr>
          <p:spPr bwMode="auto">
            <a:xfrm>
              <a:off x="474" y="344"/>
              <a:ext cx="1488" cy="919"/>
            </a:xfrm>
            <a:custGeom>
              <a:avLst/>
              <a:gdLst>
                <a:gd name="T0" fmla="*/ 0 w 1049"/>
                <a:gd name="T1" fmla="*/ 325 h 747"/>
                <a:gd name="T2" fmla="*/ 922 w 1049"/>
                <a:gd name="T3" fmla="*/ 747 h 747"/>
                <a:gd name="T4" fmla="*/ 939 w 1049"/>
                <a:gd name="T5" fmla="*/ 534 h 747"/>
                <a:gd name="T6" fmla="*/ 1049 w 1049"/>
                <a:gd name="T7" fmla="*/ 422 h 747"/>
                <a:gd name="T8" fmla="*/ 78 w 1049"/>
                <a:gd name="T9" fmla="*/ 0 h 747"/>
                <a:gd name="T10" fmla="*/ 0 w 1049"/>
                <a:gd name="T11" fmla="*/ 127 h 747"/>
                <a:gd name="T12" fmla="*/ 0 w 1049"/>
                <a:gd name="T13" fmla="*/ 325 h 747"/>
                <a:gd name="T14" fmla="*/ 0 w 1049"/>
                <a:gd name="T15" fmla="*/ 325 h 7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129" name="Group 57"/>
            <p:cNvGrpSpPr>
              <a:grpSpLocks/>
            </p:cNvGrpSpPr>
            <p:nvPr userDrawn="1"/>
          </p:nvGrpSpPr>
          <p:grpSpPr bwMode="auto">
            <a:xfrm>
              <a:off x="123" y="148"/>
              <a:ext cx="2386" cy="1081"/>
              <a:chOff x="123" y="148"/>
              <a:chExt cx="2386" cy="1081"/>
            </a:xfrm>
          </p:grpSpPr>
          <p:sp>
            <p:nvSpPr>
              <p:cNvPr id="3103" name="Freeform 31"/>
              <p:cNvSpPr>
                <a:spLocks/>
              </p:cNvSpPr>
              <p:nvPr userDrawn="1"/>
            </p:nvSpPr>
            <p:spPr bwMode="auto">
              <a:xfrm>
                <a:off x="2005" y="934"/>
                <a:ext cx="212" cy="214"/>
              </a:xfrm>
              <a:custGeom>
                <a:avLst/>
                <a:gdLst>
                  <a:gd name="T0" fmla="*/ 110 w 150"/>
                  <a:gd name="T1" fmla="*/ 0 h 173"/>
                  <a:gd name="T2" fmla="*/ 40 w 150"/>
                  <a:gd name="T3" fmla="*/ 66 h 173"/>
                  <a:gd name="T4" fmla="*/ 0 w 150"/>
                  <a:gd name="T5" fmla="*/ 173 h 173"/>
                  <a:gd name="T6" fmla="*/ 80 w 150"/>
                  <a:gd name="T7" fmla="*/ 160 h 173"/>
                  <a:gd name="T8" fmla="*/ 103 w 150"/>
                  <a:gd name="T9" fmla="*/ 84 h 173"/>
                  <a:gd name="T10" fmla="*/ 150 w 150"/>
                  <a:gd name="T11" fmla="*/ 27 h 173"/>
                  <a:gd name="T12" fmla="*/ 110 w 150"/>
                  <a:gd name="T13" fmla="*/ 0 h 173"/>
                  <a:gd name="T14" fmla="*/ 110 w 150"/>
                  <a:gd name="T15" fmla="*/ 0 h 1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04" name="Freeform 32"/>
              <p:cNvSpPr>
                <a:spLocks/>
              </p:cNvSpPr>
              <p:nvPr userDrawn="1"/>
            </p:nvSpPr>
            <p:spPr bwMode="auto">
              <a:xfrm>
                <a:off x="123" y="148"/>
                <a:ext cx="2386" cy="1081"/>
              </a:xfrm>
              <a:custGeom>
                <a:avLst/>
                <a:gdLst>
                  <a:gd name="T0" fmla="*/ 156 w 1684"/>
                  <a:gd name="T1" fmla="*/ 0 h 880"/>
                  <a:gd name="T2" fmla="*/ 63 w 1684"/>
                  <a:gd name="T3" fmla="*/ 52 h 880"/>
                  <a:gd name="T4" fmla="*/ 0 w 1684"/>
                  <a:gd name="T5" fmla="*/ 208 h 880"/>
                  <a:gd name="T6" fmla="*/ 67 w 1684"/>
                  <a:gd name="T7" fmla="*/ 358 h 880"/>
                  <a:gd name="T8" fmla="*/ 1182 w 1684"/>
                  <a:gd name="T9" fmla="*/ 867 h 880"/>
                  <a:gd name="T10" fmla="*/ 1422 w 1684"/>
                  <a:gd name="T11" fmla="*/ 835 h 880"/>
                  <a:gd name="T12" fmla="*/ 1616 w 1684"/>
                  <a:gd name="T13" fmla="*/ 880 h 880"/>
                  <a:gd name="T14" fmla="*/ 1684 w 1684"/>
                  <a:gd name="T15" fmla="*/ 808 h 880"/>
                  <a:gd name="T16" fmla="*/ 1502 w 1684"/>
                  <a:gd name="T17" fmla="*/ 664 h 880"/>
                  <a:gd name="T18" fmla="*/ 1428 w 1684"/>
                  <a:gd name="T19" fmla="*/ 512 h 880"/>
                  <a:gd name="T20" fmla="*/ 1369 w 1684"/>
                  <a:gd name="T21" fmla="*/ 527 h 880"/>
                  <a:gd name="T22" fmla="*/ 1439 w 1684"/>
                  <a:gd name="T23" fmla="*/ 664 h 880"/>
                  <a:gd name="T24" fmla="*/ 1578 w 1684"/>
                  <a:gd name="T25" fmla="*/ 810 h 880"/>
                  <a:gd name="T26" fmla="*/ 1413 w 1684"/>
                  <a:gd name="T27" fmla="*/ 787 h 880"/>
                  <a:gd name="T28" fmla="*/ 1219 w 1684"/>
                  <a:gd name="T29" fmla="*/ 814 h 880"/>
                  <a:gd name="T30" fmla="*/ 1255 w 1684"/>
                  <a:gd name="T31" fmla="*/ 650 h 880"/>
                  <a:gd name="T32" fmla="*/ 1338 w 1684"/>
                  <a:gd name="T33" fmla="*/ 538 h 880"/>
                  <a:gd name="T34" fmla="*/ 1241 w 1684"/>
                  <a:gd name="T35" fmla="*/ 552 h 880"/>
                  <a:gd name="T36" fmla="*/ 1165 w 1684"/>
                  <a:gd name="T37" fmla="*/ 658 h 880"/>
                  <a:gd name="T38" fmla="*/ 1139 w 1684"/>
                  <a:gd name="T39" fmla="*/ 791 h 880"/>
                  <a:gd name="T40" fmla="*/ 107 w 1684"/>
                  <a:gd name="T41" fmla="*/ 310 h 880"/>
                  <a:gd name="T42" fmla="*/ 80 w 1684"/>
                  <a:gd name="T43" fmla="*/ 215 h 880"/>
                  <a:gd name="T44" fmla="*/ 103 w 1684"/>
                  <a:gd name="T45" fmla="*/ 95 h 880"/>
                  <a:gd name="T46" fmla="*/ 217 w 1684"/>
                  <a:gd name="T47" fmla="*/ 0 h 880"/>
                  <a:gd name="T48" fmla="*/ 156 w 1684"/>
                  <a:gd name="T49" fmla="*/ 0 h 880"/>
                  <a:gd name="T50" fmla="*/ 156 w 1684"/>
                  <a:gd name="T51" fmla="*/ 0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05" name="Freeform 33"/>
              <p:cNvSpPr>
                <a:spLocks/>
              </p:cNvSpPr>
              <p:nvPr userDrawn="1"/>
            </p:nvSpPr>
            <p:spPr bwMode="auto">
              <a:xfrm>
                <a:off x="324" y="158"/>
                <a:ext cx="1686" cy="614"/>
              </a:xfrm>
              <a:custGeom>
                <a:avLst/>
                <a:gdLst>
                  <a:gd name="T0" fmla="*/ 100 w 1190"/>
                  <a:gd name="T1" fmla="*/ 0 h 500"/>
                  <a:gd name="T2" fmla="*/ 1190 w 1190"/>
                  <a:gd name="T3" fmla="*/ 490 h 500"/>
                  <a:gd name="T4" fmla="*/ 1076 w 1190"/>
                  <a:gd name="T5" fmla="*/ 500 h 500"/>
                  <a:gd name="T6" fmla="*/ 0 w 1190"/>
                  <a:gd name="T7" fmla="*/ 27 h 500"/>
                  <a:gd name="T8" fmla="*/ 100 w 1190"/>
                  <a:gd name="T9" fmla="*/ 0 h 500"/>
                  <a:gd name="T10" fmla="*/ 100 w 1190"/>
                  <a:gd name="T11" fmla="*/ 0 h 500"/>
                </a:gdLst>
                <a:ahLst/>
                <a:cxnLst>
                  <a:cxn ang="0">
                    <a:pos x="T0" y="T1"/>
                  </a:cxn>
                  <a:cxn ang="0">
                    <a:pos x="T2" y="T3"/>
                  </a:cxn>
                  <a:cxn ang="0">
                    <a:pos x="T4" y="T5"/>
                  </a:cxn>
                  <a:cxn ang="0">
                    <a:pos x="T6" y="T7"/>
                  </a:cxn>
                  <a:cxn ang="0">
                    <a:pos x="T8" y="T9"/>
                  </a:cxn>
                  <a:cxn ang="0">
                    <a:pos x="T10" y="T11"/>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06" name="Freeform 34"/>
              <p:cNvSpPr>
                <a:spLocks/>
              </p:cNvSpPr>
              <p:nvPr userDrawn="1"/>
            </p:nvSpPr>
            <p:spPr bwMode="auto">
              <a:xfrm>
                <a:off x="409" y="251"/>
                <a:ext cx="227" cy="410"/>
              </a:xfrm>
              <a:custGeom>
                <a:avLst/>
                <a:gdLst>
                  <a:gd name="T0" fmla="*/ 116 w 160"/>
                  <a:gd name="T1" fmla="*/ 0 h 335"/>
                  <a:gd name="T2" fmla="*/ 19 w 160"/>
                  <a:gd name="T3" fmla="*/ 106 h 335"/>
                  <a:gd name="T4" fmla="*/ 0 w 160"/>
                  <a:gd name="T5" fmla="*/ 230 h 335"/>
                  <a:gd name="T6" fmla="*/ 33 w 160"/>
                  <a:gd name="T7" fmla="*/ 314 h 335"/>
                  <a:gd name="T8" fmla="*/ 94 w 160"/>
                  <a:gd name="T9" fmla="*/ 335 h 335"/>
                  <a:gd name="T10" fmla="*/ 76 w 160"/>
                  <a:gd name="T11" fmla="*/ 154 h 335"/>
                  <a:gd name="T12" fmla="*/ 160 w 160"/>
                  <a:gd name="T13" fmla="*/ 17 h 335"/>
                  <a:gd name="T14" fmla="*/ 116 w 160"/>
                  <a:gd name="T15" fmla="*/ 0 h 335"/>
                  <a:gd name="T16" fmla="*/ 116 w 160"/>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07" name="Freeform 35"/>
              <p:cNvSpPr>
                <a:spLocks/>
              </p:cNvSpPr>
              <p:nvPr userDrawn="1"/>
            </p:nvSpPr>
            <p:spPr bwMode="auto">
              <a:xfrm>
                <a:off x="846" y="536"/>
                <a:ext cx="691" cy="364"/>
              </a:xfrm>
              <a:custGeom>
                <a:avLst/>
                <a:gdLst>
                  <a:gd name="T0" fmla="*/ 14 w 489"/>
                  <a:gd name="T1" fmla="*/ 34 h 296"/>
                  <a:gd name="T2" fmla="*/ 160 w 489"/>
                  <a:gd name="T3" fmla="*/ 66 h 296"/>
                  <a:gd name="T4" fmla="*/ 324 w 489"/>
                  <a:gd name="T5" fmla="*/ 137 h 296"/>
                  <a:gd name="T6" fmla="*/ 440 w 489"/>
                  <a:gd name="T7" fmla="*/ 243 h 296"/>
                  <a:gd name="T8" fmla="*/ 326 w 489"/>
                  <a:gd name="T9" fmla="*/ 230 h 296"/>
                  <a:gd name="T10" fmla="*/ 139 w 489"/>
                  <a:gd name="T11" fmla="*/ 146 h 296"/>
                  <a:gd name="T12" fmla="*/ 50 w 489"/>
                  <a:gd name="T13" fmla="*/ 80 h 296"/>
                  <a:gd name="T14" fmla="*/ 107 w 489"/>
                  <a:gd name="T15" fmla="*/ 163 h 296"/>
                  <a:gd name="T16" fmla="*/ 272 w 489"/>
                  <a:gd name="T17" fmla="*/ 270 h 296"/>
                  <a:gd name="T18" fmla="*/ 466 w 489"/>
                  <a:gd name="T19" fmla="*/ 296 h 296"/>
                  <a:gd name="T20" fmla="*/ 489 w 489"/>
                  <a:gd name="T21" fmla="*/ 224 h 296"/>
                  <a:gd name="T22" fmla="*/ 394 w 489"/>
                  <a:gd name="T23" fmla="*/ 120 h 296"/>
                  <a:gd name="T24" fmla="*/ 170 w 489"/>
                  <a:gd name="T25" fmla="*/ 17 h 296"/>
                  <a:gd name="T26" fmla="*/ 0 w 489"/>
                  <a:gd name="T27" fmla="*/ 0 h 296"/>
                  <a:gd name="T28" fmla="*/ 14 w 489"/>
                  <a:gd name="T29" fmla="*/ 34 h 296"/>
                  <a:gd name="T30" fmla="*/ 14 w 489"/>
                  <a:gd name="T31" fmla="*/ 34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3131" name="Group 59"/>
          <p:cNvGrpSpPr>
            <a:grpSpLocks/>
          </p:cNvGrpSpPr>
          <p:nvPr/>
        </p:nvGrpSpPr>
        <p:grpSpPr bwMode="auto">
          <a:xfrm>
            <a:off x="7915275" y="4368800"/>
            <a:ext cx="742950" cy="1058863"/>
            <a:chOff x="4986" y="2752"/>
            <a:chExt cx="468" cy="667"/>
          </a:xfrm>
        </p:grpSpPr>
        <p:sp>
          <p:nvSpPr>
            <p:cNvPr id="3109" name="Freeform 37"/>
            <p:cNvSpPr>
              <a:spLocks/>
            </p:cNvSpPr>
            <p:nvPr userDrawn="1"/>
          </p:nvSpPr>
          <p:spPr bwMode="auto">
            <a:xfrm rot="7320404">
              <a:off x="4909" y="2936"/>
              <a:ext cx="629" cy="293"/>
            </a:xfrm>
            <a:custGeom>
              <a:avLst/>
              <a:gdLst>
                <a:gd name="T0" fmla="*/ 794 w 794"/>
                <a:gd name="T1" fmla="*/ 395 h 414"/>
                <a:gd name="T2" fmla="*/ 710 w 794"/>
                <a:gd name="T3" fmla="*/ 318 h 414"/>
                <a:gd name="T4" fmla="*/ 556 w 794"/>
                <a:gd name="T5" fmla="*/ 210 h 414"/>
                <a:gd name="T6" fmla="*/ 71 w 794"/>
                <a:gd name="T7" fmla="*/ 0 h 414"/>
                <a:gd name="T8" fmla="*/ 23 w 794"/>
                <a:gd name="T9" fmla="*/ 20 h 414"/>
                <a:gd name="T10" fmla="*/ 0 w 794"/>
                <a:gd name="T11" fmla="*/ 83 h 414"/>
                <a:gd name="T12" fmla="*/ 28 w 794"/>
                <a:gd name="T13" fmla="*/ 155 h 414"/>
                <a:gd name="T14" fmla="*/ 570 w 794"/>
                <a:gd name="T15" fmla="*/ 409 h 414"/>
                <a:gd name="T16" fmla="*/ 689 w 794"/>
                <a:gd name="T17" fmla="*/ 393 h 414"/>
                <a:gd name="T18" fmla="*/ 785 w 794"/>
                <a:gd name="T19" fmla="*/ 414 h 414"/>
                <a:gd name="T20" fmla="*/ 794 w 794"/>
                <a:gd name="T21" fmla="*/ 395 h 414"/>
                <a:gd name="T22" fmla="*/ 794 w 794"/>
                <a:gd name="T23" fmla="*/ 395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10" name="Freeform 38"/>
            <p:cNvSpPr>
              <a:spLocks/>
            </p:cNvSpPr>
            <p:nvPr userDrawn="1"/>
          </p:nvSpPr>
          <p:spPr bwMode="auto">
            <a:xfrm rot="7320404">
              <a:off x="4893" y="2923"/>
              <a:ext cx="627" cy="290"/>
            </a:xfrm>
            <a:custGeom>
              <a:avLst/>
              <a:gdLst>
                <a:gd name="T0" fmla="*/ 137 w 1586"/>
                <a:gd name="T1" fmla="*/ 0 h 821"/>
                <a:gd name="T2" fmla="*/ 1331 w 1586"/>
                <a:gd name="T3" fmla="*/ 519 h 821"/>
                <a:gd name="T4" fmla="*/ 1428 w 1586"/>
                <a:gd name="T5" fmla="*/ 638 h 821"/>
                <a:gd name="T6" fmla="*/ 1586 w 1586"/>
                <a:gd name="T7" fmla="*/ 792 h 821"/>
                <a:gd name="T8" fmla="*/ 1565 w 1586"/>
                <a:gd name="T9" fmla="*/ 821 h 821"/>
                <a:gd name="T10" fmla="*/ 1350 w 1586"/>
                <a:gd name="T11" fmla="*/ 787 h 821"/>
                <a:gd name="T12" fmla="*/ 1145 w 1586"/>
                <a:gd name="T13" fmla="*/ 811 h 821"/>
                <a:gd name="T14" fmla="*/ 42 w 1586"/>
                <a:gd name="T15" fmla="*/ 298 h 821"/>
                <a:gd name="T16" fmla="*/ 0 w 1586"/>
                <a:gd name="T17" fmla="*/ 150 h 821"/>
                <a:gd name="T18" fmla="*/ 46 w 1586"/>
                <a:gd name="T19" fmla="*/ 32 h 821"/>
                <a:gd name="T20" fmla="*/ 137 w 1586"/>
                <a:gd name="T21" fmla="*/ 0 h 821"/>
                <a:gd name="T22" fmla="*/ 137 w 1586"/>
                <a:gd name="T23" fmla="*/ 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11" name="Freeform 39"/>
            <p:cNvSpPr>
              <a:spLocks/>
            </p:cNvSpPr>
            <p:nvPr userDrawn="1"/>
          </p:nvSpPr>
          <p:spPr bwMode="auto">
            <a:xfrm rot="7320404">
              <a:off x="5000" y="2912"/>
              <a:ext cx="416" cy="265"/>
            </a:xfrm>
            <a:custGeom>
              <a:avLst/>
              <a:gdLst>
                <a:gd name="T0" fmla="*/ 0 w 1049"/>
                <a:gd name="T1" fmla="*/ 325 h 747"/>
                <a:gd name="T2" fmla="*/ 922 w 1049"/>
                <a:gd name="T3" fmla="*/ 747 h 747"/>
                <a:gd name="T4" fmla="*/ 939 w 1049"/>
                <a:gd name="T5" fmla="*/ 534 h 747"/>
                <a:gd name="T6" fmla="*/ 1049 w 1049"/>
                <a:gd name="T7" fmla="*/ 422 h 747"/>
                <a:gd name="T8" fmla="*/ 78 w 1049"/>
                <a:gd name="T9" fmla="*/ 0 h 747"/>
                <a:gd name="T10" fmla="*/ 0 w 1049"/>
                <a:gd name="T11" fmla="*/ 127 h 747"/>
                <a:gd name="T12" fmla="*/ 0 w 1049"/>
                <a:gd name="T13" fmla="*/ 325 h 747"/>
                <a:gd name="T14" fmla="*/ 0 w 1049"/>
                <a:gd name="T15" fmla="*/ 325 h 7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3130" name="Group 58"/>
            <p:cNvGrpSpPr>
              <a:grpSpLocks/>
            </p:cNvGrpSpPr>
            <p:nvPr userDrawn="1"/>
          </p:nvGrpSpPr>
          <p:grpSpPr bwMode="auto">
            <a:xfrm>
              <a:off x="4986" y="2752"/>
              <a:ext cx="468" cy="667"/>
              <a:chOff x="4986" y="2752"/>
              <a:chExt cx="468" cy="667"/>
            </a:xfrm>
          </p:grpSpPr>
          <p:sp>
            <p:nvSpPr>
              <p:cNvPr id="3112" name="Freeform 40"/>
              <p:cNvSpPr>
                <a:spLocks/>
              </p:cNvSpPr>
              <p:nvPr userDrawn="1"/>
            </p:nvSpPr>
            <p:spPr bwMode="auto">
              <a:xfrm rot="7320404">
                <a:off x="4987" y="3190"/>
                <a:ext cx="59" cy="61"/>
              </a:xfrm>
              <a:custGeom>
                <a:avLst/>
                <a:gdLst>
                  <a:gd name="T0" fmla="*/ 110 w 150"/>
                  <a:gd name="T1" fmla="*/ 0 h 173"/>
                  <a:gd name="T2" fmla="*/ 40 w 150"/>
                  <a:gd name="T3" fmla="*/ 66 h 173"/>
                  <a:gd name="T4" fmla="*/ 0 w 150"/>
                  <a:gd name="T5" fmla="*/ 173 h 173"/>
                  <a:gd name="T6" fmla="*/ 80 w 150"/>
                  <a:gd name="T7" fmla="*/ 160 h 173"/>
                  <a:gd name="T8" fmla="*/ 103 w 150"/>
                  <a:gd name="T9" fmla="*/ 84 h 173"/>
                  <a:gd name="T10" fmla="*/ 150 w 150"/>
                  <a:gd name="T11" fmla="*/ 27 h 173"/>
                  <a:gd name="T12" fmla="*/ 110 w 150"/>
                  <a:gd name="T13" fmla="*/ 0 h 173"/>
                  <a:gd name="T14" fmla="*/ 110 w 150"/>
                  <a:gd name="T15" fmla="*/ 0 h 1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13" name="Freeform 41"/>
              <p:cNvSpPr>
                <a:spLocks/>
              </p:cNvSpPr>
              <p:nvPr userDrawn="1"/>
            </p:nvSpPr>
            <p:spPr bwMode="auto">
              <a:xfrm rot="7320404">
                <a:off x="4887" y="2930"/>
                <a:ext cx="667" cy="311"/>
              </a:xfrm>
              <a:custGeom>
                <a:avLst/>
                <a:gdLst>
                  <a:gd name="T0" fmla="*/ 156 w 1684"/>
                  <a:gd name="T1" fmla="*/ 0 h 880"/>
                  <a:gd name="T2" fmla="*/ 63 w 1684"/>
                  <a:gd name="T3" fmla="*/ 52 h 880"/>
                  <a:gd name="T4" fmla="*/ 0 w 1684"/>
                  <a:gd name="T5" fmla="*/ 208 h 880"/>
                  <a:gd name="T6" fmla="*/ 67 w 1684"/>
                  <a:gd name="T7" fmla="*/ 358 h 880"/>
                  <a:gd name="T8" fmla="*/ 1182 w 1684"/>
                  <a:gd name="T9" fmla="*/ 867 h 880"/>
                  <a:gd name="T10" fmla="*/ 1422 w 1684"/>
                  <a:gd name="T11" fmla="*/ 835 h 880"/>
                  <a:gd name="T12" fmla="*/ 1616 w 1684"/>
                  <a:gd name="T13" fmla="*/ 880 h 880"/>
                  <a:gd name="T14" fmla="*/ 1684 w 1684"/>
                  <a:gd name="T15" fmla="*/ 808 h 880"/>
                  <a:gd name="T16" fmla="*/ 1502 w 1684"/>
                  <a:gd name="T17" fmla="*/ 664 h 880"/>
                  <a:gd name="T18" fmla="*/ 1428 w 1684"/>
                  <a:gd name="T19" fmla="*/ 512 h 880"/>
                  <a:gd name="T20" fmla="*/ 1369 w 1684"/>
                  <a:gd name="T21" fmla="*/ 527 h 880"/>
                  <a:gd name="T22" fmla="*/ 1439 w 1684"/>
                  <a:gd name="T23" fmla="*/ 664 h 880"/>
                  <a:gd name="T24" fmla="*/ 1578 w 1684"/>
                  <a:gd name="T25" fmla="*/ 810 h 880"/>
                  <a:gd name="T26" fmla="*/ 1413 w 1684"/>
                  <a:gd name="T27" fmla="*/ 787 h 880"/>
                  <a:gd name="T28" fmla="*/ 1219 w 1684"/>
                  <a:gd name="T29" fmla="*/ 814 h 880"/>
                  <a:gd name="T30" fmla="*/ 1255 w 1684"/>
                  <a:gd name="T31" fmla="*/ 650 h 880"/>
                  <a:gd name="T32" fmla="*/ 1338 w 1684"/>
                  <a:gd name="T33" fmla="*/ 538 h 880"/>
                  <a:gd name="T34" fmla="*/ 1241 w 1684"/>
                  <a:gd name="T35" fmla="*/ 552 h 880"/>
                  <a:gd name="T36" fmla="*/ 1165 w 1684"/>
                  <a:gd name="T37" fmla="*/ 658 h 880"/>
                  <a:gd name="T38" fmla="*/ 1139 w 1684"/>
                  <a:gd name="T39" fmla="*/ 791 h 880"/>
                  <a:gd name="T40" fmla="*/ 107 w 1684"/>
                  <a:gd name="T41" fmla="*/ 310 h 880"/>
                  <a:gd name="T42" fmla="*/ 80 w 1684"/>
                  <a:gd name="T43" fmla="*/ 215 h 880"/>
                  <a:gd name="T44" fmla="*/ 103 w 1684"/>
                  <a:gd name="T45" fmla="*/ 95 h 880"/>
                  <a:gd name="T46" fmla="*/ 217 w 1684"/>
                  <a:gd name="T47" fmla="*/ 0 h 880"/>
                  <a:gd name="T48" fmla="*/ 156 w 1684"/>
                  <a:gd name="T49" fmla="*/ 0 h 880"/>
                  <a:gd name="T50" fmla="*/ 156 w 1684"/>
                  <a:gd name="T51" fmla="*/ 0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14" name="Freeform 42"/>
              <p:cNvSpPr>
                <a:spLocks/>
              </p:cNvSpPr>
              <p:nvPr userDrawn="1"/>
            </p:nvSpPr>
            <p:spPr bwMode="auto">
              <a:xfrm rot="7320404">
                <a:off x="5062" y="2997"/>
                <a:ext cx="472" cy="176"/>
              </a:xfrm>
              <a:custGeom>
                <a:avLst/>
                <a:gdLst>
                  <a:gd name="T0" fmla="*/ 100 w 1190"/>
                  <a:gd name="T1" fmla="*/ 0 h 500"/>
                  <a:gd name="T2" fmla="*/ 1190 w 1190"/>
                  <a:gd name="T3" fmla="*/ 490 h 500"/>
                  <a:gd name="T4" fmla="*/ 1076 w 1190"/>
                  <a:gd name="T5" fmla="*/ 500 h 500"/>
                  <a:gd name="T6" fmla="*/ 0 w 1190"/>
                  <a:gd name="T7" fmla="*/ 27 h 500"/>
                  <a:gd name="T8" fmla="*/ 100 w 1190"/>
                  <a:gd name="T9" fmla="*/ 0 h 500"/>
                  <a:gd name="T10" fmla="*/ 100 w 1190"/>
                  <a:gd name="T11" fmla="*/ 0 h 500"/>
                </a:gdLst>
                <a:ahLst/>
                <a:cxnLst>
                  <a:cxn ang="0">
                    <a:pos x="T0" y="T1"/>
                  </a:cxn>
                  <a:cxn ang="0">
                    <a:pos x="T2" y="T3"/>
                  </a:cxn>
                  <a:cxn ang="0">
                    <a:pos x="T4" y="T5"/>
                  </a:cxn>
                  <a:cxn ang="0">
                    <a:pos x="T6" y="T7"/>
                  </a:cxn>
                  <a:cxn ang="0">
                    <a:pos x="T8" y="T9"/>
                  </a:cxn>
                  <a:cxn ang="0">
                    <a:pos x="T10" y="T11"/>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15" name="Freeform 43"/>
              <p:cNvSpPr>
                <a:spLocks/>
              </p:cNvSpPr>
              <p:nvPr userDrawn="1"/>
            </p:nvSpPr>
            <p:spPr bwMode="auto">
              <a:xfrm rot="7320404">
                <a:off x="5363" y="2874"/>
                <a:ext cx="63" cy="118"/>
              </a:xfrm>
              <a:custGeom>
                <a:avLst/>
                <a:gdLst>
                  <a:gd name="T0" fmla="*/ 116 w 160"/>
                  <a:gd name="T1" fmla="*/ 0 h 335"/>
                  <a:gd name="T2" fmla="*/ 19 w 160"/>
                  <a:gd name="T3" fmla="*/ 106 h 335"/>
                  <a:gd name="T4" fmla="*/ 0 w 160"/>
                  <a:gd name="T5" fmla="*/ 230 h 335"/>
                  <a:gd name="T6" fmla="*/ 33 w 160"/>
                  <a:gd name="T7" fmla="*/ 314 h 335"/>
                  <a:gd name="T8" fmla="*/ 94 w 160"/>
                  <a:gd name="T9" fmla="*/ 335 h 335"/>
                  <a:gd name="T10" fmla="*/ 76 w 160"/>
                  <a:gd name="T11" fmla="*/ 154 h 335"/>
                  <a:gd name="T12" fmla="*/ 160 w 160"/>
                  <a:gd name="T13" fmla="*/ 17 h 335"/>
                  <a:gd name="T14" fmla="*/ 116 w 160"/>
                  <a:gd name="T15" fmla="*/ 0 h 335"/>
                  <a:gd name="T16" fmla="*/ 116 w 160"/>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16" name="Freeform 44"/>
              <p:cNvSpPr>
                <a:spLocks/>
              </p:cNvSpPr>
              <p:nvPr userDrawn="1"/>
            </p:nvSpPr>
            <p:spPr bwMode="auto">
              <a:xfrm rot="7320404">
                <a:off x="5136" y="3000"/>
                <a:ext cx="193" cy="104"/>
              </a:xfrm>
              <a:custGeom>
                <a:avLst/>
                <a:gdLst>
                  <a:gd name="T0" fmla="*/ 14 w 489"/>
                  <a:gd name="T1" fmla="*/ 34 h 296"/>
                  <a:gd name="T2" fmla="*/ 160 w 489"/>
                  <a:gd name="T3" fmla="*/ 66 h 296"/>
                  <a:gd name="T4" fmla="*/ 324 w 489"/>
                  <a:gd name="T5" fmla="*/ 137 h 296"/>
                  <a:gd name="T6" fmla="*/ 440 w 489"/>
                  <a:gd name="T7" fmla="*/ 243 h 296"/>
                  <a:gd name="T8" fmla="*/ 326 w 489"/>
                  <a:gd name="T9" fmla="*/ 230 h 296"/>
                  <a:gd name="T10" fmla="*/ 139 w 489"/>
                  <a:gd name="T11" fmla="*/ 146 h 296"/>
                  <a:gd name="T12" fmla="*/ 50 w 489"/>
                  <a:gd name="T13" fmla="*/ 80 h 296"/>
                  <a:gd name="T14" fmla="*/ 107 w 489"/>
                  <a:gd name="T15" fmla="*/ 163 h 296"/>
                  <a:gd name="T16" fmla="*/ 272 w 489"/>
                  <a:gd name="T17" fmla="*/ 270 h 296"/>
                  <a:gd name="T18" fmla="*/ 466 w 489"/>
                  <a:gd name="T19" fmla="*/ 296 h 296"/>
                  <a:gd name="T20" fmla="*/ 489 w 489"/>
                  <a:gd name="T21" fmla="*/ 224 h 296"/>
                  <a:gd name="T22" fmla="*/ 394 w 489"/>
                  <a:gd name="T23" fmla="*/ 120 h 296"/>
                  <a:gd name="T24" fmla="*/ 170 w 489"/>
                  <a:gd name="T25" fmla="*/ 17 h 296"/>
                  <a:gd name="T26" fmla="*/ 0 w 489"/>
                  <a:gd name="T27" fmla="*/ 0 h 296"/>
                  <a:gd name="T28" fmla="*/ 14 w 489"/>
                  <a:gd name="T29" fmla="*/ 34 h 296"/>
                  <a:gd name="T30" fmla="*/ 14 w 489"/>
                  <a:gd name="T31" fmla="*/ 34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
        <p:nvSpPr>
          <p:cNvPr id="3117" name="Freeform 45"/>
          <p:cNvSpPr>
            <a:spLocks/>
          </p:cNvSpPr>
          <p:nvPr/>
        </p:nvSpPr>
        <p:spPr bwMode="auto">
          <a:xfrm>
            <a:off x="901700" y="5054600"/>
            <a:ext cx="6807200" cy="728663"/>
          </a:xfrm>
          <a:custGeom>
            <a:avLst/>
            <a:gdLst>
              <a:gd name="T0" fmla="*/ 0 w 4288"/>
              <a:gd name="T1" fmla="*/ 0 h 459"/>
              <a:gd name="T2" fmla="*/ 816 w 4288"/>
              <a:gd name="T3" fmla="*/ 256 h 459"/>
              <a:gd name="T4" fmla="*/ 1560 w 4288"/>
              <a:gd name="T5" fmla="*/ 144 h 459"/>
              <a:gd name="T6" fmla="*/ 1856 w 4288"/>
              <a:gd name="T7" fmla="*/ 376 h 459"/>
              <a:gd name="T8" fmla="*/ 2344 w 4288"/>
              <a:gd name="T9" fmla="*/ 152 h 459"/>
              <a:gd name="T10" fmla="*/ 3536 w 4288"/>
              <a:gd name="T11" fmla="*/ 456 h 459"/>
              <a:gd name="T12" fmla="*/ 4288 w 4288"/>
              <a:gd name="T13" fmla="*/ 136 h 459"/>
            </a:gdLst>
            <a:ahLst/>
            <a:cxnLst>
              <a:cxn ang="0">
                <a:pos x="T0" y="T1"/>
              </a:cxn>
              <a:cxn ang="0">
                <a:pos x="T2" y="T3"/>
              </a:cxn>
              <a:cxn ang="0">
                <a:pos x="T4" y="T5"/>
              </a:cxn>
              <a:cxn ang="0">
                <a:pos x="T6" y="T7"/>
              </a:cxn>
              <a:cxn ang="0">
                <a:pos x="T8" y="T9"/>
              </a:cxn>
              <a:cxn ang="0">
                <a:pos x="T10" y="T11"/>
              </a:cxn>
              <a:cxn ang="0">
                <a:pos x="T12" y="T13"/>
              </a:cxn>
            </a:cxnLst>
            <a:rect l="0" t="0" r="r" b="b"/>
            <a:pathLst>
              <a:path w="4288" h="459">
                <a:moveTo>
                  <a:pt x="0" y="0"/>
                </a:moveTo>
                <a:cubicBezTo>
                  <a:pt x="136" y="43"/>
                  <a:pt x="556" y="232"/>
                  <a:pt x="816" y="256"/>
                </a:cubicBezTo>
                <a:cubicBezTo>
                  <a:pt x="1076" y="280"/>
                  <a:pt x="1387" y="124"/>
                  <a:pt x="1560" y="144"/>
                </a:cubicBezTo>
                <a:cubicBezTo>
                  <a:pt x="1733" y="164"/>
                  <a:pt x="1725" y="375"/>
                  <a:pt x="1856" y="376"/>
                </a:cubicBezTo>
                <a:cubicBezTo>
                  <a:pt x="1987" y="377"/>
                  <a:pt x="2064" y="139"/>
                  <a:pt x="2344" y="152"/>
                </a:cubicBezTo>
                <a:cubicBezTo>
                  <a:pt x="2624" y="165"/>
                  <a:pt x="3212" y="459"/>
                  <a:pt x="3536" y="456"/>
                </a:cubicBezTo>
                <a:cubicBezTo>
                  <a:pt x="3860" y="453"/>
                  <a:pt x="4165" y="188"/>
                  <a:pt x="4288" y="136"/>
                </a:cubicBezTo>
              </a:path>
            </a:pathLst>
          </a:custGeom>
          <a:noFill/>
          <a:ln w="76200" cap="flat" cmpd="sng">
            <a:solidFill>
              <a:schemeClr val="folHlink"/>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3121" name="Freeform 49"/>
          <p:cNvSpPr>
            <a:spLocks/>
          </p:cNvSpPr>
          <p:nvPr/>
        </p:nvSpPr>
        <p:spPr bwMode="auto">
          <a:xfrm>
            <a:off x="4076700" y="1930400"/>
            <a:ext cx="889000" cy="381000"/>
          </a:xfrm>
          <a:custGeom>
            <a:avLst/>
            <a:gdLst>
              <a:gd name="T0" fmla="*/ 0 w 560"/>
              <a:gd name="T1" fmla="*/ 32 h 240"/>
              <a:gd name="T2" fmla="*/ 280 w 560"/>
              <a:gd name="T3" fmla="*/ 144 h 240"/>
              <a:gd name="T4" fmla="*/ 448 w 560"/>
              <a:gd name="T5" fmla="*/ 16 h 240"/>
              <a:gd name="T6" fmla="*/ 560 w 560"/>
              <a:gd name="T7" fmla="*/ 240 h 240"/>
            </a:gdLst>
            <a:ahLst/>
            <a:cxnLst>
              <a:cxn ang="0">
                <a:pos x="T0" y="T1"/>
              </a:cxn>
              <a:cxn ang="0">
                <a:pos x="T2" y="T3"/>
              </a:cxn>
              <a:cxn ang="0">
                <a:pos x="T4" y="T5"/>
              </a:cxn>
              <a:cxn ang="0">
                <a:pos x="T6" y="T7"/>
              </a:cxn>
            </a:cxnLst>
            <a:rect l="0" t="0" r="r" b="b"/>
            <a:pathLst>
              <a:path w="560" h="240">
                <a:moveTo>
                  <a:pt x="0" y="32"/>
                </a:moveTo>
                <a:cubicBezTo>
                  <a:pt x="102" y="89"/>
                  <a:pt x="205" y="147"/>
                  <a:pt x="280" y="144"/>
                </a:cubicBezTo>
                <a:cubicBezTo>
                  <a:pt x="355" y="141"/>
                  <a:pt x="401" y="0"/>
                  <a:pt x="448" y="16"/>
                </a:cubicBezTo>
                <a:cubicBezTo>
                  <a:pt x="495" y="32"/>
                  <a:pt x="541" y="201"/>
                  <a:pt x="560" y="240"/>
                </a:cubicBezTo>
              </a:path>
            </a:pathLst>
          </a:custGeom>
          <a:noFill/>
          <a:ln w="114300" cmpd="sng">
            <a:solidFill>
              <a:schemeClr val="tx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718851E-6358-BA4F-8814-D5A0BEED6810}" type="slidenum">
              <a:rPr lang="en-US"/>
              <a:pPr/>
              <a:t>‹#›</a:t>
            </a:fld>
            <a:endParaRPr lang="en-US"/>
          </a:p>
        </p:txBody>
      </p:sp>
    </p:spTree>
    <p:extLst>
      <p:ext uri="{BB962C8B-B14F-4D97-AF65-F5344CB8AC3E}">
        <p14:creationId xmlns:p14="http://schemas.microsoft.com/office/powerpoint/2010/main" val="3425228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A66D141-E815-DA4A-8108-892B3AADFB6A}" type="slidenum">
              <a:rPr lang="en-US"/>
              <a:pPr/>
              <a:t>‹#›</a:t>
            </a:fld>
            <a:endParaRPr lang="en-US"/>
          </a:p>
        </p:txBody>
      </p:sp>
    </p:spTree>
    <p:extLst>
      <p:ext uri="{BB962C8B-B14F-4D97-AF65-F5344CB8AC3E}">
        <p14:creationId xmlns:p14="http://schemas.microsoft.com/office/powerpoint/2010/main" val="1789064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7796F7E-C9BB-644E-BD90-0D0E0E9AD226}" type="slidenum">
              <a:rPr lang="en-US"/>
              <a:pPr/>
              <a:t>‹#›</a:t>
            </a:fld>
            <a:endParaRPr lang="en-US"/>
          </a:p>
        </p:txBody>
      </p:sp>
    </p:spTree>
    <p:extLst>
      <p:ext uri="{BB962C8B-B14F-4D97-AF65-F5344CB8AC3E}">
        <p14:creationId xmlns:p14="http://schemas.microsoft.com/office/powerpoint/2010/main" val="3236263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B009295-3C19-B640-9688-C3A807C3324B}" type="slidenum">
              <a:rPr lang="en-US"/>
              <a:pPr/>
              <a:t>‹#›</a:t>
            </a:fld>
            <a:endParaRPr lang="en-US"/>
          </a:p>
        </p:txBody>
      </p:sp>
    </p:spTree>
    <p:extLst>
      <p:ext uri="{BB962C8B-B14F-4D97-AF65-F5344CB8AC3E}">
        <p14:creationId xmlns:p14="http://schemas.microsoft.com/office/powerpoint/2010/main" val="4002133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DA71207A-65B3-DF44-B96D-8C5732ABBF18}" type="slidenum">
              <a:rPr lang="en-US"/>
              <a:pPr/>
              <a:t>‹#›</a:t>
            </a:fld>
            <a:endParaRPr lang="en-US"/>
          </a:p>
        </p:txBody>
      </p:sp>
    </p:spTree>
    <p:extLst>
      <p:ext uri="{BB962C8B-B14F-4D97-AF65-F5344CB8AC3E}">
        <p14:creationId xmlns:p14="http://schemas.microsoft.com/office/powerpoint/2010/main" val="2687390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0CBD0ABD-E3AE-7745-8861-A4CD194778F0}" type="slidenum">
              <a:rPr lang="en-US"/>
              <a:pPr/>
              <a:t>‹#›</a:t>
            </a:fld>
            <a:endParaRPr lang="en-US"/>
          </a:p>
        </p:txBody>
      </p:sp>
    </p:spTree>
    <p:extLst>
      <p:ext uri="{BB962C8B-B14F-4D97-AF65-F5344CB8AC3E}">
        <p14:creationId xmlns:p14="http://schemas.microsoft.com/office/powerpoint/2010/main" val="2073096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783ACF6-E365-2944-A3D7-BC9B7F6CCD75}" type="slidenum">
              <a:rPr lang="en-US"/>
              <a:pPr/>
              <a:t>‹#›</a:t>
            </a:fld>
            <a:endParaRPr lang="en-US"/>
          </a:p>
        </p:txBody>
      </p:sp>
    </p:spTree>
    <p:extLst>
      <p:ext uri="{BB962C8B-B14F-4D97-AF65-F5344CB8AC3E}">
        <p14:creationId xmlns:p14="http://schemas.microsoft.com/office/powerpoint/2010/main" val="513906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899F249-EE40-4B45-A10E-A36A4EE2EAC7}" type="slidenum">
              <a:rPr lang="en-US"/>
              <a:pPr/>
              <a:t>‹#›</a:t>
            </a:fld>
            <a:endParaRPr lang="en-US"/>
          </a:p>
        </p:txBody>
      </p:sp>
    </p:spTree>
    <p:extLst>
      <p:ext uri="{BB962C8B-B14F-4D97-AF65-F5344CB8AC3E}">
        <p14:creationId xmlns:p14="http://schemas.microsoft.com/office/powerpoint/2010/main" val="1645672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8DB036C-A75D-7842-9D9D-38B3481B643B}" type="slidenum">
              <a:rPr lang="en-US"/>
              <a:pPr/>
              <a:t>‹#›</a:t>
            </a:fld>
            <a:endParaRPr lang="en-US"/>
          </a:p>
        </p:txBody>
      </p:sp>
    </p:spTree>
    <p:extLst>
      <p:ext uri="{BB962C8B-B14F-4D97-AF65-F5344CB8AC3E}">
        <p14:creationId xmlns:p14="http://schemas.microsoft.com/office/powerpoint/2010/main" val="2991537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7950" y="152400"/>
            <a:ext cx="1924050" cy="5334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52400"/>
            <a:ext cx="5619750" cy="5334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E0808CD-A3A4-0C41-9E60-47FA8E1880CB}" type="slidenum">
              <a:rPr lang="en-US"/>
              <a:pPr/>
              <a:t>‹#›</a:t>
            </a:fld>
            <a:endParaRPr lang="en-US"/>
          </a:p>
        </p:txBody>
      </p:sp>
    </p:spTree>
    <p:extLst>
      <p:ext uri="{BB962C8B-B14F-4D97-AF65-F5344CB8AC3E}">
        <p14:creationId xmlns:p14="http://schemas.microsoft.com/office/powerpoint/2010/main" val="128275545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 name="Freeform 24"/>
          <p:cNvSpPr>
            <a:spLocks/>
          </p:cNvSpPr>
          <p:nvPr/>
        </p:nvSpPr>
        <p:spPr bwMode="auto">
          <a:xfrm rot="-3172564">
            <a:off x="7777957" y="-15081"/>
            <a:ext cx="1162050" cy="2084387"/>
          </a:xfrm>
          <a:custGeom>
            <a:avLst/>
            <a:gdLst>
              <a:gd name="T0" fmla="*/ 2903 w 2903"/>
              <a:gd name="T1" fmla="*/ 433 h 3686"/>
              <a:gd name="T2" fmla="*/ 2565 w 2903"/>
              <a:gd name="T3" fmla="*/ 80 h 3686"/>
              <a:gd name="T4" fmla="*/ 2241 w 2903"/>
              <a:gd name="T5" fmla="*/ 0 h 3686"/>
              <a:gd name="T6" fmla="*/ 110 w 2903"/>
              <a:gd name="T7" fmla="*/ 2811 h 3686"/>
              <a:gd name="T8" fmla="*/ 110 w 2903"/>
              <a:gd name="T9" fmla="*/ 3228 h 3686"/>
              <a:gd name="T10" fmla="*/ 0 w 2903"/>
              <a:gd name="T11" fmla="*/ 3631 h 3686"/>
              <a:gd name="T12" fmla="*/ 72 w 2903"/>
              <a:gd name="T13" fmla="*/ 3686 h 3686"/>
              <a:gd name="T14" fmla="*/ 441 w 2903"/>
              <a:gd name="T15" fmla="*/ 3355 h 3686"/>
              <a:gd name="T16" fmla="*/ 740 w 2903"/>
              <a:gd name="T17" fmla="*/ 3228 h 3686"/>
              <a:gd name="T18" fmla="*/ 2903 w 2903"/>
              <a:gd name="T19" fmla="*/ 433 h 3686"/>
              <a:gd name="T20" fmla="*/ 2903 w 2903"/>
              <a:gd name="T21" fmla="*/ 433 h 3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03" h="3686">
                <a:moveTo>
                  <a:pt x="2903" y="433"/>
                </a:moveTo>
                <a:lnTo>
                  <a:pt x="2565" y="80"/>
                </a:lnTo>
                <a:lnTo>
                  <a:pt x="2241" y="0"/>
                </a:lnTo>
                <a:lnTo>
                  <a:pt x="110" y="2811"/>
                </a:lnTo>
                <a:lnTo>
                  <a:pt x="110" y="3228"/>
                </a:lnTo>
                <a:lnTo>
                  <a:pt x="0" y="3631"/>
                </a:lnTo>
                <a:lnTo>
                  <a:pt x="72" y="3686"/>
                </a:lnTo>
                <a:lnTo>
                  <a:pt x="441" y="3355"/>
                </a:lnTo>
                <a:lnTo>
                  <a:pt x="740" y="3228"/>
                </a:lnTo>
                <a:lnTo>
                  <a:pt x="2903" y="433"/>
                </a:lnTo>
                <a:lnTo>
                  <a:pt x="2903" y="43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26" name="Rectangle 2"/>
          <p:cNvSpPr>
            <a:spLocks noGrp="1" noChangeArrowheads="1"/>
          </p:cNvSpPr>
          <p:nvPr>
            <p:ph type="title"/>
          </p:nvPr>
        </p:nvSpPr>
        <p:spPr bwMode="auto">
          <a:xfrm>
            <a:off x="685800" y="152400"/>
            <a:ext cx="68707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a:p>
        </p:txBody>
      </p:sp>
      <p:sp>
        <p:nvSpPr>
          <p:cNvPr id="1027" name="Rectangle 3"/>
          <p:cNvSpPr>
            <a:spLocks noGrp="1" noChangeArrowheads="1"/>
          </p:cNvSpPr>
          <p:nvPr>
            <p:ph type="body" idx="1"/>
          </p:nvPr>
        </p:nvSpPr>
        <p:spPr bwMode="auto">
          <a:xfrm>
            <a:off x="685800" y="1828800"/>
            <a:ext cx="76962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28" name="Rectangle 4"/>
          <p:cNvSpPr>
            <a:spLocks noGrp="1" noChangeArrowheads="1"/>
          </p:cNvSpPr>
          <p:nvPr>
            <p:ph type="dt" sz="half" idx="2"/>
          </p:nvPr>
        </p:nvSpPr>
        <p:spPr bwMode="auto">
          <a:xfrm>
            <a:off x="13716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eaLnBrk="1" hangingPunct="1">
              <a:defRPr sz="1400"/>
            </a:lvl1pPr>
          </a:lstStyle>
          <a:p>
            <a:endParaRPr lang="en-US"/>
          </a:p>
        </p:txBody>
      </p:sp>
      <p:sp>
        <p:nvSpPr>
          <p:cNvPr id="1029" name="Rectangle 5"/>
          <p:cNvSpPr>
            <a:spLocks noGrp="1" noChangeArrowheads="1"/>
          </p:cNvSpPr>
          <p:nvPr>
            <p:ph type="ftr" sz="quarter" idx="3"/>
          </p:nvPr>
        </p:nvSpPr>
        <p:spPr bwMode="auto">
          <a:xfrm>
            <a:off x="35560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eaLnBrk="1" hangingPunct="1">
              <a:defRPr sz="1400"/>
            </a:lvl1pPr>
          </a:lstStyle>
          <a:p>
            <a:endParaRPr lang="en-US"/>
          </a:p>
        </p:txBody>
      </p:sp>
      <p:sp>
        <p:nvSpPr>
          <p:cNvPr id="1030" name="Rectangle 6"/>
          <p:cNvSpPr>
            <a:spLocks noGrp="1" noChangeArrowheads="1"/>
          </p:cNvSpPr>
          <p:nvPr>
            <p:ph type="sldNum" sz="quarter" idx="4"/>
          </p:nvPr>
        </p:nvSpPr>
        <p:spPr bwMode="auto">
          <a:xfrm>
            <a:off x="67183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7E99FF95-96B8-6449-B08E-C49A46586BAC}" type="slidenum">
              <a:rPr lang="en-US"/>
              <a:pPr/>
              <a:t>‹#›</a:t>
            </a:fld>
            <a:endParaRPr lang="en-US"/>
          </a:p>
        </p:txBody>
      </p:sp>
      <p:sp>
        <p:nvSpPr>
          <p:cNvPr id="1051" name="Freeform 27"/>
          <p:cNvSpPr>
            <a:spLocks/>
          </p:cNvSpPr>
          <p:nvPr/>
        </p:nvSpPr>
        <p:spPr bwMode="auto">
          <a:xfrm rot="-3172564">
            <a:off x="7865269" y="24607"/>
            <a:ext cx="1165225" cy="2097087"/>
          </a:xfrm>
          <a:custGeom>
            <a:avLst/>
            <a:gdLst>
              <a:gd name="T0" fmla="*/ 2293 w 2911"/>
              <a:gd name="T1" fmla="*/ 0 h 3703"/>
              <a:gd name="T2" fmla="*/ 130 w 2911"/>
              <a:gd name="T3" fmla="*/ 2835 h 3703"/>
              <a:gd name="T4" fmla="*/ 131 w 2911"/>
              <a:gd name="T5" fmla="*/ 3201 h 3703"/>
              <a:gd name="T6" fmla="*/ 0 w 2911"/>
              <a:gd name="T7" fmla="*/ 3633 h 3703"/>
              <a:gd name="T8" fmla="*/ 50 w 2911"/>
              <a:gd name="T9" fmla="*/ 3703 h 3703"/>
              <a:gd name="T10" fmla="*/ 422 w 2911"/>
              <a:gd name="T11" fmla="*/ 3352 h 3703"/>
              <a:gd name="T12" fmla="*/ 763 w 2911"/>
              <a:gd name="T13" fmla="*/ 3220 h 3703"/>
              <a:gd name="T14" fmla="*/ 2911 w 2911"/>
              <a:gd name="T15" fmla="*/ 428 h 3703"/>
              <a:gd name="T16" fmla="*/ 2589 w 2911"/>
              <a:gd name="T17" fmla="*/ 96 h 3703"/>
              <a:gd name="T18" fmla="*/ 2293 w 2911"/>
              <a:gd name="T19" fmla="*/ 0 h 3703"/>
              <a:gd name="T20" fmla="*/ 2293 w 2911"/>
              <a:gd name="T21" fmla="*/ 0 h 3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11" h="3703">
                <a:moveTo>
                  <a:pt x="2293" y="0"/>
                </a:moveTo>
                <a:lnTo>
                  <a:pt x="130" y="2835"/>
                </a:lnTo>
                <a:lnTo>
                  <a:pt x="131" y="3201"/>
                </a:lnTo>
                <a:lnTo>
                  <a:pt x="0" y="3633"/>
                </a:lnTo>
                <a:lnTo>
                  <a:pt x="50" y="3703"/>
                </a:lnTo>
                <a:lnTo>
                  <a:pt x="422" y="3352"/>
                </a:lnTo>
                <a:lnTo>
                  <a:pt x="763" y="3220"/>
                </a:lnTo>
                <a:lnTo>
                  <a:pt x="2911" y="428"/>
                </a:lnTo>
                <a:lnTo>
                  <a:pt x="2589" y="96"/>
                </a:lnTo>
                <a:lnTo>
                  <a:pt x="2293" y="0"/>
                </a:lnTo>
                <a:lnTo>
                  <a:pt x="2293"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3" name="Freeform 29"/>
          <p:cNvSpPr>
            <a:spLocks/>
          </p:cNvSpPr>
          <p:nvPr/>
        </p:nvSpPr>
        <p:spPr bwMode="auto">
          <a:xfrm rot="-3172564">
            <a:off x="7831138" y="192088"/>
            <a:ext cx="1025525" cy="1571625"/>
          </a:xfrm>
          <a:custGeom>
            <a:avLst/>
            <a:gdLst>
              <a:gd name="T0" fmla="*/ 0 w 2561"/>
              <a:gd name="T1" fmla="*/ 2485 h 2777"/>
              <a:gd name="T2" fmla="*/ 432 w 2561"/>
              <a:gd name="T3" fmla="*/ 2553 h 2777"/>
              <a:gd name="T4" fmla="*/ 736 w 2561"/>
              <a:gd name="T5" fmla="*/ 2777 h 2777"/>
              <a:gd name="T6" fmla="*/ 2561 w 2561"/>
              <a:gd name="T7" fmla="*/ 399 h 2777"/>
              <a:gd name="T8" fmla="*/ 2118 w 2561"/>
              <a:gd name="T9" fmla="*/ 82 h 2777"/>
              <a:gd name="T10" fmla="*/ 1898 w 2561"/>
              <a:gd name="T11" fmla="*/ 0 h 2777"/>
              <a:gd name="T12" fmla="*/ 0 w 2561"/>
              <a:gd name="T13" fmla="*/ 2485 h 2777"/>
              <a:gd name="T14" fmla="*/ 0 w 2561"/>
              <a:gd name="T15" fmla="*/ 2485 h 27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61" h="2777">
                <a:moveTo>
                  <a:pt x="0" y="2485"/>
                </a:moveTo>
                <a:lnTo>
                  <a:pt x="432" y="2553"/>
                </a:lnTo>
                <a:lnTo>
                  <a:pt x="736" y="2777"/>
                </a:lnTo>
                <a:lnTo>
                  <a:pt x="2561" y="399"/>
                </a:lnTo>
                <a:lnTo>
                  <a:pt x="2118" y="82"/>
                </a:lnTo>
                <a:lnTo>
                  <a:pt x="1898" y="0"/>
                </a:lnTo>
                <a:lnTo>
                  <a:pt x="0" y="2485"/>
                </a:lnTo>
                <a:lnTo>
                  <a:pt x="0" y="248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166" name="Group 142"/>
          <p:cNvGrpSpPr>
            <a:grpSpLocks/>
          </p:cNvGrpSpPr>
          <p:nvPr/>
        </p:nvGrpSpPr>
        <p:grpSpPr bwMode="auto">
          <a:xfrm>
            <a:off x="7938" y="5540375"/>
            <a:ext cx="1784350" cy="1246188"/>
            <a:chOff x="5" y="3490"/>
            <a:chExt cx="1124" cy="785"/>
          </a:xfrm>
        </p:grpSpPr>
        <p:sp>
          <p:nvSpPr>
            <p:cNvPr id="1046" name="Freeform 22"/>
            <p:cNvSpPr>
              <a:spLocks/>
            </p:cNvSpPr>
            <p:nvPr userDrawn="1"/>
          </p:nvSpPr>
          <p:spPr bwMode="auto">
            <a:xfrm>
              <a:off x="24" y="3505"/>
              <a:ext cx="1089" cy="649"/>
            </a:xfrm>
            <a:custGeom>
              <a:avLst/>
              <a:gdLst>
                <a:gd name="T0" fmla="*/ 1587 w 2177"/>
                <a:gd name="T1" fmla="*/ 1260 h 1298"/>
                <a:gd name="T2" fmla="*/ 1420 w 2177"/>
                <a:gd name="T3" fmla="*/ 1106 h 1298"/>
                <a:gd name="T4" fmla="*/ 1331 w 2177"/>
                <a:gd name="T5" fmla="*/ 477 h 1298"/>
                <a:gd name="T6" fmla="*/ 2139 w 2177"/>
                <a:gd name="T7" fmla="*/ 330 h 1298"/>
                <a:gd name="T8" fmla="*/ 2177 w 2177"/>
                <a:gd name="T9" fmla="*/ 203 h 1298"/>
                <a:gd name="T10" fmla="*/ 2099 w 2177"/>
                <a:gd name="T11" fmla="*/ 100 h 1298"/>
                <a:gd name="T12" fmla="*/ 1276 w 2177"/>
                <a:gd name="T13" fmla="*/ 211 h 1298"/>
                <a:gd name="T14" fmla="*/ 1219 w 2177"/>
                <a:gd name="T15" fmla="*/ 32 h 1298"/>
                <a:gd name="T16" fmla="*/ 1085 w 2177"/>
                <a:gd name="T17" fmla="*/ 0 h 1298"/>
                <a:gd name="T18" fmla="*/ 958 w 2177"/>
                <a:gd name="T19" fmla="*/ 28 h 1298"/>
                <a:gd name="T20" fmla="*/ 888 w 2177"/>
                <a:gd name="T21" fmla="*/ 106 h 1298"/>
                <a:gd name="T22" fmla="*/ 937 w 2177"/>
                <a:gd name="T23" fmla="*/ 285 h 1298"/>
                <a:gd name="T24" fmla="*/ 660 w 2177"/>
                <a:gd name="T25" fmla="*/ 441 h 1298"/>
                <a:gd name="T26" fmla="*/ 983 w 2177"/>
                <a:gd name="T27" fmla="*/ 473 h 1298"/>
                <a:gd name="T28" fmla="*/ 1112 w 2177"/>
                <a:gd name="T29" fmla="*/ 889 h 1298"/>
                <a:gd name="T30" fmla="*/ 141 w 2177"/>
                <a:gd name="T31" fmla="*/ 469 h 1298"/>
                <a:gd name="T32" fmla="*/ 46 w 2177"/>
                <a:gd name="T33" fmla="*/ 509 h 1298"/>
                <a:gd name="T34" fmla="*/ 0 w 2177"/>
                <a:gd name="T35" fmla="*/ 636 h 1298"/>
                <a:gd name="T36" fmla="*/ 55 w 2177"/>
                <a:gd name="T37" fmla="*/ 779 h 1298"/>
                <a:gd name="T38" fmla="*/ 1139 w 2177"/>
                <a:gd name="T39" fmla="*/ 1288 h 1298"/>
                <a:gd name="T40" fmla="*/ 1378 w 2177"/>
                <a:gd name="T41" fmla="*/ 1256 h 1298"/>
                <a:gd name="T42" fmla="*/ 1570 w 2177"/>
                <a:gd name="T43" fmla="*/ 1298 h 1298"/>
                <a:gd name="T44" fmla="*/ 1587 w 2177"/>
                <a:gd name="T45" fmla="*/ 1260 h 1298"/>
                <a:gd name="T46" fmla="*/ 1587 w 2177"/>
                <a:gd name="T47" fmla="*/ 1260 h 1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77" h="1298">
                  <a:moveTo>
                    <a:pt x="1587" y="1260"/>
                  </a:moveTo>
                  <a:lnTo>
                    <a:pt x="1420" y="1106"/>
                  </a:lnTo>
                  <a:lnTo>
                    <a:pt x="1331" y="477"/>
                  </a:lnTo>
                  <a:lnTo>
                    <a:pt x="2139" y="330"/>
                  </a:lnTo>
                  <a:lnTo>
                    <a:pt x="2177" y="203"/>
                  </a:lnTo>
                  <a:lnTo>
                    <a:pt x="2099" y="100"/>
                  </a:lnTo>
                  <a:lnTo>
                    <a:pt x="1276" y="211"/>
                  </a:lnTo>
                  <a:lnTo>
                    <a:pt x="1219" y="32"/>
                  </a:lnTo>
                  <a:lnTo>
                    <a:pt x="1085" y="0"/>
                  </a:lnTo>
                  <a:lnTo>
                    <a:pt x="958" y="28"/>
                  </a:lnTo>
                  <a:lnTo>
                    <a:pt x="888" y="106"/>
                  </a:lnTo>
                  <a:lnTo>
                    <a:pt x="937" y="285"/>
                  </a:lnTo>
                  <a:lnTo>
                    <a:pt x="660" y="441"/>
                  </a:lnTo>
                  <a:lnTo>
                    <a:pt x="983" y="473"/>
                  </a:lnTo>
                  <a:lnTo>
                    <a:pt x="1112" y="889"/>
                  </a:lnTo>
                  <a:lnTo>
                    <a:pt x="141" y="469"/>
                  </a:lnTo>
                  <a:lnTo>
                    <a:pt x="46" y="509"/>
                  </a:lnTo>
                  <a:lnTo>
                    <a:pt x="0" y="636"/>
                  </a:lnTo>
                  <a:lnTo>
                    <a:pt x="55" y="779"/>
                  </a:lnTo>
                  <a:lnTo>
                    <a:pt x="1139" y="1288"/>
                  </a:lnTo>
                  <a:lnTo>
                    <a:pt x="1378" y="1256"/>
                  </a:lnTo>
                  <a:lnTo>
                    <a:pt x="1570" y="1298"/>
                  </a:lnTo>
                  <a:lnTo>
                    <a:pt x="1587" y="1260"/>
                  </a:lnTo>
                  <a:lnTo>
                    <a:pt x="1587" y="1260"/>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7" name="Freeform 23"/>
            <p:cNvSpPr>
              <a:spLocks/>
            </p:cNvSpPr>
            <p:nvPr userDrawn="1"/>
          </p:nvSpPr>
          <p:spPr bwMode="auto">
            <a:xfrm>
              <a:off x="1022" y="3582"/>
              <a:ext cx="71" cy="129"/>
            </a:xfrm>
            <a:custGeom>
              <a:avLst/>
              <a:gdLst>
                <a:gd name="T0" fmla="*/ 0 w 143"/>
                <a:gd name="T1" fmla="*/ 7 h 258"/>
                <a:gd name="T2" fmla="*/ 120 w 143"/>
                <a:gd name="T3" fmla="*/ 0 h 258"/>
                <a:gd name="T4" fmla="*/ 143 w 143"/>
                <a:gd name="T5" fmla="*/ 233 h 258"/>
                <a:gd name="T6" fmla="*/ 8 w 143"/>
                <a:gd name="T7" fmla="*/ 258 h 258"/>
                <a:gd name="T8" fmla="*/ 0 w 143"/>
                <a:gd name="T9" fmla="*/ 7 h 258"/>
                <a:gd name="T10" fmla="*/ 0 w 143"/>
                <a:gd name="T11" fmla="*/ 7 h 258"/>
              </a:gdLst>
              <a:ahLst/>
              <a:cxnLst>
                <a:cxn ang="0">
                  <a:pos x="T0" y="T1"/>
                </a:cxn>
                <a:cxn ang="0">
                  <a:pos x="T2" y="T3"/>
                </a:cxn>
                <a:cxn ang="0">
                  <a:pos x="T4" y="T5"/>
                </a:cxn>
                <a:cxn ang="0">
                  <a:pos x="T6" y="T7"/>
                </a:cxn>
                <a:cxn ang="0">
                  <a:pos x="T8" y="T9"/>
                </a:cxn>
                <a:cxn ang="0">
                  <a:pos x="T10" y="T11"/>
                </a:cxn>
              </a:cxnLst>
              <a:rect l="0" t="0" r="r" b="b"/>
              <a:pathLst>
                <a:path w="143" h="258">
                  <a:moveTo>
                    <a:pt x="0" y="7"/>
                  </a:moveTo>
                  <a:lnTo>
                    <a:pt x="120" y="0"/>
                  </a:lnTo>
                  <a:lnTo>
                    <a:pt x="143" y="233"/>
                  </a:lnTo>
                  <a:lnTo>
                    <a:pt x="8" y="258"/>
                  </a:lnTo>
                  <a:lnTo>
                    <a:pt x="0" y="7"/>
                  </a:lnTo>
                  <a:lnTo>
                    <a:pt x="0" y="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9" name="Freeform 25"/>
            <p:cNvSpPr>
              <a:spLocks/>
            </p:cNvSpPr>
            <p:nvPr userDrawn="1"/>
          </p:nvSpPr>
          <p:spPr bwMode="auto">
            <a:xfrm>
              <a:off x="20" y="3774"/>
              <a:ext cx="792" cy="410"/>
            </a:xfrm>
            <a:custGeom>
              <a:avLst/>
              <a:gdLst>
                <a:gd name="T0" fmla="*/ 137 w 1586"/>
                <a:gd name="T1" fmla="*/ 0 h 821"/>
                <a:gd name="T2" fmla="*/ 1331 w 1586"/>
                <a:gd name="T3" fmla="*/ 519 h 821"/>
                <a:gd name="T4" fmla="*/ 1428 w 1586"/>
                <a:gd name="T5" fmla="*/ 638 h 821"/>
                <a:gd name="T6" fmla="*/ 1586 w 1586"/>
                <a:gd name="T7" fmla="*/ 792 h 821"/>
                <a:gd name="T8" fmla="*/ 1565 w 1586"/>
                <a:gd name="T9" fmla="*/ 821 h 821"/>
                <a:gd name="T10" fmla="*/ 1350 w 1586"/>
                <a:gd name="T11" fmla="*/ 787 h 821"/>
                <a:gd name="T12" fmla="*/ 1145 w 1586"/>
                <a:gd name="T13" fmla="*/ 811 h 821"/>
                <a:gd name="T14" fmla="*/ 42 w 1586"/>
                <a:gd name="T15" fmla="*/ 298 h 821"/>
                <a:gd name="T16" fmla="*/ 0 w 1586"/>
                <a:gd name="T17" fmla="*/ 150 h 821"/>
                <a:gd name="T18" fmla="*/ 46 w 1586"/>
                <a:gd name="T19" fmla="*/ 32 h 821"/>
                <a:gd name="T20" fmla="*/ 137 w 1586"/>
                <a:gd name="T21" fmla="*/ 0 h 821"/>
                <a:gd name="T22" fmla="*/ 137 w 1586"/>
                <a:gd name="T23" fmla="*/ 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0" name="Freeform 26"/>
            <p:cNvSpPr>
              <a:spLocks/>
            </p:cNvSpPr>
            <p:nvPr userDrawn="1"/>
          </p:nvSpPr>
          <p:spPr bwMode="auto">
            <a:xfrm>
              <a:off x="129" y="3808"/>
              <a:ext cx="525" cy="374"/>
            </a:xfrm>
            <a:custGeom>
              <a:avLst/>
              <a:gdLst>
                <a:gd name="T0" fmla="*/ 0 w 1049"/>
                <a:gd name="T1" fmla="*/ 325 h 747"/>
                <a:gd name="T2" fmla="*/ 922 w 1049"/>
                <a:gd name="T3" fmla="*/ 747 h 747"/>
                <a:gd name="T4" fmla="*/ 939 w 1049"/>
                <a:gd name="T5" fmla="*/ 534 h 747"/>
                <a:gd name="T6" fmla="*/ 1049 w 1049"/>
                <a:gd name="T7" fmla="*/ 422 h 747"/>
                <a:gd name="T8" fmla="*/ 78 w 1049"/>
                <a:gd name="T9" fmla="*/ 0 h 747"/>
                <a:gd name="T10" fmla="*/ 0 w 1049"/>
                <a:gd name="T11" fmla="*/ 127 h 747"/>
                <a:gd name="T12" fmla="*/ 0 w 1049"/>
                <a:gd name="T13" fmla="*/ 325 h 747"/>
                <a:gd name="T14" fmla="*/ 0 w 1049"/>
                <a:gd name="T15" fmla="*/ 325 h 7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7" name="Freeform 33"/>
            <p:cNvSpPr>
              <a:spLocks/>
            </p:cNvSpPr>
            <p:nvPr userDrawn="1"/>
          </p:nvSpPr>
          <p:spPr bwMode="auto">
            <a:xfrm>
              <a:off x="485" y="3532"/>
              <a:ext cx="135" cy="121"/>
            </a:xfrm>
            <a:custGeom>
              <a:avLst/>
              <a:gdLst>
                <a:gd name="T0" fmla="*/ 0 w 272"/>
                <a:gd name="T1" fmla="*/ 28 h 241"/>
                <a:gd name="T2" fmla="*/ 160 w 272"/>
                <a:gd name="T3" fmla="*/ 0 h 241"/>
                <a:gd name="T4" fmla="*/ 251 w 272"/>
                <a:gd name="T5" fmla="*/ 36 h 241"/>
                <a:gd name="T6" fmla="*/ 272 w 272"/>
                <a:gd name="T7" fmla="*/ 139 h 241"/>
                <a:gd name="T8" fmla="*/ 164 w 272"/>
                <a:gd name="T9" fmla="*/ 146 h 241"/>
                <a:gd name="T10" fmla="*/ 32 w 272"/>
                <a:gd name="T11" fmla="*/ 241 h 241"/>
                <a:gd name="T12" fmla="*/ 0 w 272"/>
                <a:gd name="T13" fmla="*/ 28 h 241"/>
                <a:gd name="T14" fmla="*/ 0 w 272"/>
                <a:gd name="T15" fmla="*/ 28 h 2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2" h="241">
                  <a:moveTo>
                    <a:pt x="0" y="28"/>
                  </a:moveTo>
                  <a:lnTo>
                    <a:pt x="160" y="0"/>
                  </a:lnTo>
                  <a:lnTo>
                    <a:pt x="251" y="36"/>
                  </a:lnTo>
                  <a:lnTo>
                    <a:pt x="272" y="139"/>
                  </a:lnTo>
                  <a:lnTo>
                    <a:pt x="164" y="146"/>
                  </a:lnTo>
                  <a:lnTo>
                    <a:pt x="32" y="241"/>
                  </a:lnTo>
                  <a:lnTo>
                    <a:pt x="0" y="28"/>
                  </a:lnTo>
                  <a:lnTo>
                    <a:pt x="0" y="28"/>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8" name="Freeform 34"/>
            <p:cNvSpPr>
              <a:spLocks/>
            </p:cNvSpPr>
            <p:nvPr userDrawn="1"/>
          </p:nvSpPr>
          <p:spPr bwMode="auto">
            <a:xfrm>
              <a:off x="641" y="4163"/>
              <a:ext cx="76" cy="112"/>
            </a:xfrm>
            <a:custGeom>
              <a:avLst/>
              <a:gdLst>
                <a:gd name="T0" fmla="*/ 152 w 152"/>
                <a:gd name="T1" fmla="*/ 4 h 224"/>
                <a:gd name="T2" fmla="*/ 152 w 152"/>
                <a:gd name="T3" fmla="*/ 224 h 224"/>
                <a:gd name="T4" fmla="*/ 0 w 152"/>
                <a:gd name="T5" fmla="*/ 8 h 224"/>
                <a:gd name="T6" fmla="*/ 72 w 152"/>
                <a:gd name="T7" fmla="*/ 0 h 224"/>
                <a:gd name="T8" fmla="*/ 152 w 152"/>
                <a:gd name="T9" fmla="*/ 4 h 224"/>
                <a:gd name="T10" fmla="*/ 152 w 152"/>
                <a:gd name="T11" fmla="*/ 4 h 224"/>
              </a:gdLst>
              <a:ahLst/>
              <a:cxnLst>
                <a:cxn ang="0">
                  <a:pos x="T0" y="T1"/>
                </a:cxn>
                <a:cxn ang="0">
                  <a:pos x="T2" y="T3"/>
                </a:cxn>
                <a:cxn ang="0">
                  <a:pos x="T4" y="T5"/>
                </a:cxn>
                <a:cxn ang="0">
                  <a:pos x="T6" y="T7"/>
                </a:cxn>
                <a:cxn ang="0">
                  <a:pos x="T8" y="T9"/>
                </a:cxn>
                <a:cxn ang="0">
                  <a:pos x="T10" y="T11"/>
                </a:cxn>
              </a:cxnLst>
              <a:rect l="0" t="0" r="r" b="b"/>
              <a:pathLst>
                <a:path w="152" h="224">
                  <a:moveTo>
                    <a:pt x="152" y="4"/>
                  </a:moveTo>
                  <a:lnTo>
                    <a:pt x="152" y="224"/>
                  </a:lnTo>
                  <a:lnTo>
                    <a:pt x="0" y="8"/>
                  </a:lnTo>
                  <a:lnTo>
                    <a:pt x="72" y="0"/>
                  </a:lnTo>
                  <a:lnTo>
                    <a:pt x="152" y="4"/>
                  </a:lnTo>
                  <a:lnTo>
                    <a:pt x="152" y="4"/>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9" name="Freeform 35"/>
            <p:cNvSpPr>
              <a:spLocks/>
            </p:cNvSpPr>
            <p:nvPr userDrawn="1"/>
          </p:nvSpPr>
          <p:spPr bwMode="auto">
            <a:xfrm>
              <a:off x="504" y="3607"/>
              <a:ext cx="193" cy="383"/>
            </a:xfrm>
            <a:custGeom>
              <a:avLst/>
              <a:gdLst>
                <a:gd name="T0" fmla="*/ 0 w 386"/>
                <a:gd name="T1" fmla="*/ 80 h 764"/>
                <a:gd name="T2" fmla="*/ 87 w 386"/>
                <a:gd name="T3" fmla="*/ 0 h 764"/>
                <a:gd name="T4" fmla="*/ 232 w 386"/>
                <a:gd name="T5" fmla="*/ 6 h 764"/>
                <a:gd name="T6" fmla="*/ 386 w 386"/>
                <a:gd name="T7" fmla="*/ 764 h 764"/>
                <a:gd name="T8" fmla="*/ 279 w 386"/>
                <a:gd name="T9" fmla="*/ 720 h 764"/>
                <a:gd name="T10" fmla="*/ 152 w 386"/>
                <a:gd name="T11" fmla="*/ 677 h 764"/>
                <a:gd name="T12" fmla="*/ 0 w 386"/>
                <a:gd name="T13" fmla="*/ 80 h 764"/>
                <a:gd name="T14" fmla="*/ 0 w 386"/>
                <a:gd name="T15" fmla="*/ 80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6" h="764">
                  <a:moveTo>
                    <a:pt x="0" y="80"/>
                  </a:moveTo>
                  <a:lnTo>
                    <a:pt x="87" y="0"/>
                  </a:lnTo>
                  <a:lnTo>
                    <a:pt x="232" y="6"/>
                  </a:lnTo>
                  <a:lnTo>
                    <a:pt x="386" y="764"/>
                  </a:lnTo>
                  <a:lnTo>
                    <a:pt x="279" y="720"/>
                  </a:lnTo>
                  <a:lnTo>
                    <a:pt x="152" y="677"/>
                  </a:lnTo>
                  <a:lnTo>
                    <a:pt x="0" y="80"/>
                  </a:lnTo>
                  <a:lnTo>
                    <a:pt x="0" y="8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0" name="Freeform 36"/>
            <p:cNvSpPr>
              <a:spLocks/>
            </p:cNvSpPr>
            <p:nvPr userDrawn="1"/>
          </p:nvSpPr>
          <p:spPr bwMode="auto">
            <a:xfrm>
              <a:off x="668" y="3590"/>
              <a:ext cx="364" cy="174"/>
            </a:xfrm>
            <a:custGeom>
              <a:avLst/>
              <a:gdLst>
                <a:gd name="T0" fmla="*/ 692 w 728"/>
                <a:gd name="T1" fmla="*/ 0 h 348"/>
                <a:gd name="T2" fmla="*/ 0 w 728"/>
                <a:gd name="T3" fmla="*/ 106 h 348"/>
                <a:gd name="T4" fmla="*/ 28 w 728"/>
                <a:gd name="T5" fmla="*/ 348 h 348"/>
                <a:gd name="T6" fmla="*/ 715 w 728"/>
                <a:gd name="T7" fmla="*/ 237 h 348"/>
                <a:gd name="T8" fmla="*/ 728 w 728"/>
                <a:gd name="T9" fmla="*/ 43 h 348"/>
                <a:gd name="T10" fmla="*/ 692 w 728"/>
                <a:gd name="T11" fmla="*/ 0 h 348"/>
                <a:gd name="T12" fmla="*/ 692 w 728"/>
                <a:gd name="T13" fmla="*/ 0 h 348"/>
              </a:gdLst>
              <a:ahLst/>
              <a:cxnLst>
                <a:cxn ang="0">
                  <a:pos x="T0" y="T1"/>
                </a:cxn>
                <a:cxn ang="0">
                  <a:pos x="T2" y="T3"/>
                </a:cxn>
                <a:cxn ang="0">
                  <a:pos x="T4" y="T5"/>
                </a:cxn>
                <a:cxn ang="0">
                  <a:pos x="T6" y="T7"/>
                </a:cxn>
                <a:cxn ang="0">
                  <a:pos x="T8" y="T9"/>
                </a:cxn>
                <a:cxn ang="0">
                  <a:pos x="T10" y="T11"/>
                </a:cxn>
                <a:cxn ang="0">
                  <a:pos x="T12" y="T13"/>
                </a:cxn>
              </a:cxnLst>
              <a:rect l="0" t="0" r="r" b="b"/>
              <a:pathLst>
                <a:path w="728" h="348">
                  <a:moveTo>
                    <a:pt x="692" y="0"/>
                  </a:moveTo>
                  <a:lnTo>
                    <a:pt x="0" y="106"/>
                  </a:lnTo>
                  <a:lnTo>
                    <a:pt x="28" y="348"/>
                  </a:lnTo>
                  <a:lnTo>
                    <a:pt x="715" y="237"/>
                  </a:lnTo>
                  <a:lnTo>
                    <a:pt x="728" y="43"/>
                  </a:lnTo>
                  <a:lnTo>
                    <a:pt x="692" y="0"/>
                  </a:lnTo>
                  <a:lnTo>
                    <a:pt x="692"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1" name="Freeform 37"/>
            <p:cNvSpPr>
              <a:spLocks/>
            </p:cNvSpPr>
            <p:nvPr userDrawn="1"/>
          </p:nvSpPr>
          <p:spPr bwMode="auto">
            <a:xfrm>
              <a:off x="347" y="3693"/>
              <a:ext cx="156" cy="67"/>
            </a:xfrm>
            <a:custGeom>
              <a:avLst/>
              <a:gdLst>
                <a:gd name="T0" fmla="*/ 272 w 312"/>
                <a:gd name="T1" fmla="*/ 0 h 135"/>
                <a:gd name="T2" fmla="*/ 0 w 312"/>
                <a:gd name="T3" fmla="*/ 78 h 135"/>
                <a:gd name="T4" fmla="*/ 312 w 312"/>
                <a:gd name="T5" fmla="*/ 135 h 135"/>
                <a:gd name="T6" fmla="*/ 272 w 312"/>
                <a:gd name="T7" fmla="*/ 0 h 135"/>
                <a:gd name="T8" fmla="*/ 272 w 312"/>
                <a:gd name="T9" fmla="*/ 0 h 135"/>
              </a:gdLst>
              <a:ahLst/>
              <a:cxnLst>
                <a:cxn ang="0">
                  <a:pos x="T0" y="T1"/>
                </a:cxn>
                <a:cxn ang="0">
                  <a:pos x="T2" y="T3"/>
                </a:cxn>
                <a:cxn ang="0">
                  <a:pos x="T4" y="T5"/>
                </a:cxn>
                <a:cxn ang="0">
                  <a:pos x="T6" y="T7"/>
                </a:cxn>
                <a:cxn ang="0">
                  <a:pos x="T8" y="T9"/>
                </a:cxn>
              </a:cxnLst>
              <a:rect l="0" t="0" r="r" b="b"/>
              <a:pathLst>
                <a:path w="312" h="135">
                  <a:moveTo>
                    <a:pt x="272" y="0"/>
                  </a:moveTo>
                  <a:lnTo>
                    <a:pt x="0" y="78"/>
                  </a:lnTo>
                  <a:lnTo>
                    <a:pt x="312" y="135"/>
                  </a:lnTo>
                  <a:lnTo>
                    <a:pt x="272" y="0"/>
                  </a:lnTo>
                  <a:lnTo>
                    <a:pt x="272"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161" name="Group 137"/>
            <p:cNvGrpSpPr>
              <a:grpSpLocks/>
            </p:cNvGrpSpPr>
            <p:nvPr userDrawn="1"/>
          </p:nvGrpSpPr>
          <p:grpSpPr bwMode="auto">
            <a:xfrm>
              <a:off x="5" y="3490"/>
              <a:ext cx="1124" cy="780"/>
              <a:chOff x="5" y="3490"/>
              <a:chExt cx="1124" cy="780"/>
            </a:xfrm>
          </p:grpSpPr>
          <p:grpSp>
            <p:nvGrpSpPr>
              <p:cNvPr id="1152" name="Group 128"/>
              <p:cNvGrpSpPr>
                <a:grpSpLocks/>
              </p:cNvGrpSpPr>
              <p:nvPr userDrawn="1"/>
            </p:nvGrpSpPr>
            <p:grpSpPr bwMode="auto">
              <a:xfrm>
                <a:off x="499" y="3562"/>
                <a:ext cx="548" cy="708"/>
                <a:chOff x="499" y="3562"/>
                <a:chExt cx="548" cy="708"/>
              </a:xfrm>
            </p:grpSpPr>
            <p:sp>
              <p:nvSpPr>
                <p:cNvPr id="1073" name="Freeform 49"/>
                <p:cNvSpPr>
                  <a:spLocks/>
                </p:cNvSpPr>
                <p:nvPr userDrawn="1"/>
              </p:nvSpPr>
              <p:spPr bwMode="auto">
                <a:xfrm>
                  <a:off x="499" y="3587"/>
                  <a:ext cx="157" cy="87"/>
                </a:xfrm>
                <a:custGeom>
                  <a:avLst/>
                  <a:gdLst>
                    <a:gd name="T0" fmla="*/ 0 w 313"/>
                    <a:gd name="T1" fmla="*/ 107 h 175"/>
                    <a:gd name="T2" fmla="*/ 114 w 313"/>
                    <a:gd name="T3" fmla="*/ 10 h 175"/>
                    <a:gd name="T4" fmla="*/ 213 w 313"/>
                    <a:gd name="T5" fmla="*/ 0 h 175"/>
                    <a:gd name="T6" fmla="*/ 292 w 313"/>
                    <a:gd name="T7" fmla="*/ 27 h 175"/>
                    <a:gd name="T8" fmla="*/ 313 w 313"/>
                    <a:gd name="T9" fmla="*/ 91 h 175"/>
                    <a:gd name="T10" fmla="*/ 167 w 313"/>
                    <a:gd name="T11" fmla="*/ 67 h 175"/>
                    <a:gd name="T12" fmla="*/ 74 w 313"/>
                    <a:gd name="T13" fmla="*/ 101 h 175"/>
                    <a:gd name="T14" fmla="*/ 13 w 313"/>
                    <a:gd name="T15" fmla="*/ 175 h 175"/>
                    <a:gd name="T16" fmla="*/ 0 w 313"/>
                    <a:gd name="T17" fmla="*/ 107 h 175"/>
                    <a:gd name="T18" fmla="*/ 0 w 313"/>
                    <a:gd name="T19" fmla="*/ 10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 h="175">
                      <a:moveTo>
                        <a:pt x="0" y="107"/>
                      </a:moveTo>
                      <a:lnTo>
                        <a:pt x="114" y="10"/>
                      </a:lnTo>
                      <a:lnTo>
                        <a:pt x="213" y="0"/>
                      </a:lnTo>
                      <a:lnTo>
                        <a:pt x="292" y="27"/>
                      </a:lnTo>
                      <a:lnTo>
                        <a:pt x="313" y="91"/>
                      </a:lnTo>
                      <a:lnTo>
                        <a:pt x="167" y="67"/>
                      </a:lnTo>
                      <a:lnTo>
                        <a:pt x="74" y="101"/>
                      </a:lnTo>
                      <a:lnTo>
                        <a:pt x="13" y="175"/>
                      </a:lnTo>
                      <a:lnTo>
                        <a:pt x="0" y="107"/>
                      </a:lnTo>
                      <a:lnTo>
                        <a:pt x="0" y="10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77" name="Freeform 53"/>
                <p:cNvSpPr>
                  <a:spLocks/>
                </p:cNvSpPr>
                <p:nvPr userDrawn="1"/>
              </p:nvSpPr>
              <p:spPr bwMode="auto">
                <a:xfrm>
                  <a:off x="636" y="4137"/>
                  <a:ext cx="115" cy="133"/>
                </a:xfrm>
                <a:custGeom>
                  <a:avLst/>
                  <a:gdLst>
                    <a:gd name="T0" fmla="*/ 0 w 230"/>
                    <a:gd name="T1" fmla="*/ 40 h 266"/>
                    <a:gd name="T2" fmla="*/ 160 w 230"/>
                    <a:gd name="T3" fmla="*/ 266 h 266"/>
                    <a:gd name="T4" fmla="*/ 230 w 230"/>
                    <a:gd name="T5" fmla="*/ 251 h 266"/>
                    <a:gd name="T6" fmla="*/ 223 w 230"/>
                    <a:gd name="T7" fmla="*/ 17 h 266"/>
                    <a:gd name="T8" fmla="*/ 166 w 230"/>
                    <a:gd name="T9" fmla="*/ 0 h 266"/>
                    <a:gd name="T10" fmla="*/ 179 w 230"/>
                    <a:gd name="T11" fmla="*/ 197 h 266"/>
                    <a:gd name="T12" fmla="*/ 71 w 230"/>
                    <a:gd name="T13" fmla="*/ 4 h 266"/>
                    <a:gd name="T14" fmla="*/ 0 w 230"/>
                    <a:gd name="T15" fmla="*/ 40 h 266"/>
                    <a:gd name="T16" fmla="*/ 0 w 230"/>
                    <a:gd name="T17" fmla="*/ 4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66">
                      <a:moveTo>
                        <a:pt x="0" y="40"/>
                      </a:moveTo>
                      <a:lnTo>
                        <a:pt x="160" y="266"/>
                      </a:lnTo>
                      <a:lnTo>
                        <a:pt x="230" y="251"/>
                      </a:lnTo>
                      <a:lnTo>
                        <a:pt x="223" y="17"/>
                      </a:lnTo>
                      <a:lnTo>
                        <a:pt x="166" y="0"/>
                      </a:lnTo>
                      <a:lnTo>
                        <a:pt x="179" y="197"/>
                      </a:lnTo>
                      <a:lnTo>
                        <a:pt x="71" y="4"/>
                      </a:lnTo>
                      <a:lnTo>
                        <a:pt x="0" y="40"/>
                      </a:lnTo>
                      <a:lnTo>
                        <a:pt x="0" y="4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80" name="Freeform 56"/>
                <p:cNvSpPr>
                  <a:spLocks/>
                </p:cNvSpPr>
                <p:nvPr userDrawn="1"/>
              </p:nvSpPr>
              <p:spPr bwMode="auto">
                <a:xfrm>
                  <a:off x="1004" y="3562"/>
                  <a:ext cx="43" cy="117"/>
                </a:xfrm>
                <a:custGeom>
                  <a:avLst/>
                  <a:gdLst>
                    <a:gd name="T0" fmla="*/ 0 w 87"/>
                    <a:gd name="T1" fmla="*/ 19 h 234"/>
                    <a:gd name="T2" fmla="*/ 36 w 87"/>
                    <a:gd name="T3" fmla="*/ 93 h 234"/>
                    <a:gd name="T4" fmla="*/ 44 w 87"/>
                    <a:gd name="T5" fmla="*/ 154 h 234"/>
                    <a:gd name="T6" fmla="*/ 27 w 87"/>
                    <a:gd name="T7" fmla="*/ 234 h 234"/>
                    <a:gd name="T8" fmla="*/ 80 w 87"/>
                    <a:gd name="T9" fmla="*/ 220 h 234"/>
                    <a:gd name="T10" fmla="*/ 87 w 87"/>
                    <a:gd name="T11" fmla="*/ 116 h 234"/>
                    <a:gd name="T12" fmla="*/ 46 w 87"/>
                    <a:gd name="T13" fmla="*/ 0 h 234"/>
                    <a:gd name="T14" fmla="*/ 0 w 87"/>
                    <a:gd name="T15" fmla="*/ 19 h 234"/>
                    <a:gd name="T16" fmla="*/ 0 w 87"/>
                    <a:gd name="T17" fmla="*/ 1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234">
                      <a:moveTo>
                        <a:pt x="0" y="19"/>
                      </a:moveTo>
                      <a:lnTo>
                        <a:pt x="36" y="93"/>
                      </a:lnTo>
                      <a:lnTo>
                        <a:pt x="44" y="154"/>
                      </a:lnTo>
                      <a:lnTo>
                        <a:pt x="27" y="234"/>
                      </a:lnTo>
                      <a:lnTo>
                        <a:pt x="80" y="220"/>
                      </a:lnTo>
                      <a:lnTo>
                        <a:pt x="87" y="116"/>
                      </a:lnTo>
                      <a:lnTo>
                        <a:pt x="46" y="0"/>
                      </a:lnTo>
                      <a:lnTo>
                        <a:pt x="0" y="19"/>
                      </a:lnTo>
                      <a:lnTo>
                        <a:pt x="0" y="1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070" name="Freeform 46"/>
              <p:cNvSpPr>
                <a:spLocks/>
              </p:cNvSpPr>
              <p:nvPr userDrawn="1"/>
            </p:nvSpPr>
            <p:spPr bwMode="auto">
              <a:xfrm>
                <a:off x="76" y="3732"/>
                <a:ext cx="595" cy="250"/>
              </a:xfrm>
              <a:custGeom>
                <a:avLst/>
                <a:gdLst>
                  <a:gd name="T0" fmla="*/ 100 w 1190"/>
                  <a:gd name="T1" fmla="*/ 0 h 500"/>
                  <a:gd name="T2" fmla="*/ 1190 w 1190"/>
                  <a:gd name="T3" fmla="*/ 490 h 500"/>
                  <a:gd name="T4" fmla="*/ 1076 w 1190"/>
                  <a:gd name="T5" fmla="*/ 500 h 500"/>
                  <a:gd name="T6" fmla="*/ 0 w 1190"/>
                  <a:gd name="T7" fmla="*/ 27 h 500"/>
                  <a:gd name="T8" fmla="*/ 100 w 1190"/>
                  <a:gd name="T9" fmla="*/ 0 h 500"/>
                  <a:gd name="T10" fmla="*/ 100 w 1190"/>
                  <a:gd name="T11" fmla="*/ 0 h 500"/>
                </a:gdLst>
                <a:ahLst/>
                <a:cxnLst>
                  <a:cxn ang="0">
                    <a:pos x="T0" y="T1"/>
                  </a:cxn>
                  <a:cxn ang="0">
                    <a:pos x="T2" y="T3"/>
                  </a:cxn>
                  <a:cxn ang="0">
                    <a:pos x="T4" y="T5"/>
                  </a:cxn>
                  <a:cxn ang="0">
                    <a:pos x="T6" y="T7"/>
                  </a:cxn>
                  <a:cxn ang="0">
                    <a:pos x="T8" y="T9"/>
                  </a:cxn>
                  <a:cxn ang="0">
                    <a:pos x="T10" y="T11"/>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74" name="Freeform 50"/>
              <p:cNvSpPr>
                <a:spLocks/>
              </p:cNvSpPr>
              <p:nvPr userDrawn="1"/>
            </p:nvSpPr>
            <p:spPr bwMode="auto">
              <a:xfrm>
                <a:off x="260" y="3886"/>
                <a:ext cx="244" cy="148"/>
              </a:xfrm>
              <a:custGeom>
                <a:avLst/>
                <a:gdLst>
                  <a:gd name="T0" fmla="*/ 14 w 489"/>
                  <a:gd name="T1" fmla="*/ 34 h 296"/>
                  <a:gd name="T2" fmla="*/ 160 w 489"/>
                  <a:gd name="T3" fmla="*/ 66 h 296"/>
                  <a:gd name="T4" fmla="*/ 324 w 489"/>
                  <a:gd name="T5" fmla="*/ 137 h 296"/>
                  <a:gd name="T6" fmla="*/ 440 w 489"/>
                  <a:gd name="T7" fmla="*/ 243 h 296"/>
                  <a:gd name="T8" fmla="*/ 326 w 489"/>
                  <a:gd name="T9" fmla="*/ 230 h 296"/>
                  <a:gd name="T10" fmla="*/ 139 w 489"/>
                  <a:gd name="T11" fmla="*/ 146 h 296"/>
                  <a:gd name="T12" fmla="*/ 50 w 489"/>
                  <a:gd name="T13" fmla="*/ 80 h 296"/>
                  <a:gd name="T14" fmla="*/ 107 w 489"/>
                  <a:gd name="T15" fmla="*/ 163 h 296"/>
                  <a:gd name="T16" fmla="*/ 272 w 489"/>
                  <a:gd name="T17" fmla="*/ 270 h 296"/>
                  <a:gd name="T18" fmla="*/ 466 w 489"/>
                  <a:gd name="T19" fmla="*/ 296 h 296"/>
                  <a:gd name="T20" fmla="*/ 489 w 489"/>
                  <a:gd name="T21" fmla="*/ 224 h 296"/>
                  <a:gd name="T22" fmla="*/ 394 w 489"/>
                  <a:gd name="T23" fmla="*/ 120 h 296"/>
                  <a:gd name="T24" fmla="*/ 170 w 489"/>
                  <a:gd name="T25" fmla="*/ 17 h 296"/>
                  <a:gd name="T26" fmla="*/ 0 w 489"/>
                  <a:gd name="T27" fmla="*/ 0 h 296"/>
                  <a:gd name="T28" fmla="*/ 14 w 489"/>
                  <a:gd name="T29" fmla="*/ 34 h 296"/>
                  <a:gd name="T30" fmla="*/ 14 w 489"/>
                  <a:gd name="T31" fmla="*/ 34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75" name="Freeform 51"/>
              <p:cNvSpPr>
                <a:spLocks/>
              </p:cNvSpPr>
              <p:nvPr userDrawn="1"/>
            </p:nvSpPr>
            <p:spPr bwMode="auto">
              <a:xfrm>
                <a:off x="565" y="3680"/>
                <a:ext cx="107" cy="238"/>
              </a:xfrm>
              <a:custGeom>
                <a:avLst/>
                <a:gdLst>
                  <a:gd name="T0" fmla="*/ 24 w 213"/>
                  <a:gd name="T1" fmla="*/ 0 h 478"/>
                  <a:gd name="T2" fmla="*/ 91 w 213"/>
                  <a:gd name="T3" fmla="*/ 25 h 478"/>
                  <a:gd name="T4" fmla="*/ 80 w 213"/>
                  <a:gd name="T5" fmla="*/ 192 h 478"/>
                  <a:gd name="T6" fmla="*/ 106 w 213"/>
                  <a:gd name="T7" fmla="*/ 327 h 478"/>
                  <a:gd name="T8" fmla="*/ 213 w 213"/>
                  <a:gd name="T9" fmla="*/ 451 h 478"/>
                  <a:gd name="T10" fmla="*/ 97 w 213"/>
                  <a:gd name="T11" fmla="*/ 478 h 478"/>
                  <a:gd name="T12" fmla="*/ 30 w 213"/>
                  <a:gd name="T13" fmla="*/ 344 h 478"/>
                  <a:gd name="T14" fmla="*/ 0 w 213"/>
                  <a:gd name="T15" fmla="*/ 57 h 478"/>
                  <a:gd name="T16" fmla="*/ 24 w 213"/>
                  <a:gd name="T17" fmla="*/ 0 h 478"/>
                  <a:gd name="T18" fmla="*/ 24 w 213"/>
                  <a:gd name="T19" fmla="*/ 0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478">
                    <a:moveTo>
                      <a:pt x="24" y="0"/>
                    </a:moveTo>
                    <a:lnTo>
                      <a:pt x="91" y="25"/>
                    </a:lnTo>
                    <a:lnTo>
                      <a:pt x="80" y="192"/>
                    </a:lnTo>
                    <a:lnTo>
                      <a:pt x="106" y="327"/>
                    </a:lnTo>
                    <a:lnTo>
                      <a:pt x="213" y="451"/>
                    </a:lnTo>
                    <a:lnTo>
                      <a:pt x="97" y="478"/>
                    </a:lnTo>
                    <a:lnTo>
                      <a:pt x="30" y="344"/>
                    </a:lnTo>
                    <a:lnTo>
                      <a:pt x="0" y="57"/>
                    </a:lnTo>
                    <a:lnTo>
                      <a:pt x="24" y="0"/>
                    </a:lnTo>
                    <a:lnTo>
                      <a:pt x="24"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150" name="Group 126"/>
              <p:cNvGrpSpPr>
                <a:grpSpLocks/>
              </p:cNvGrpSpPr>
              <p:nvPr userDrawn="1"/>
            </p:nvGrpSpPr>
            <p:grpSpPr bwMode="auto">
              <a:xfrm>
                <a:off x="5" y="3490"/>
                <a:ext cx="1124" cy="678"/>
                <a:chOff x="5" y="3490"/>
                <a:chExt cx="1124" cy="678"/>
              </a:xfrm>
            </p:grpSpPr>
            <p:sp>
              <p:nvSpPr>
                <p:cNvPr id="1056" name="Freeform 32"/>
                <p:cNvSpPr>
                  <a:spLocks/>
                </p:cNvSpPr>
                <p:nvPr userDrawn="1"/>
              </p:nvSpPr>
              <p:spPr bwMode="auto">
                <a:xfrm>
                  <a:off x="669" y="4048"/>
                  <a:ext cx="75" cy="87"/>
                </a:xfrm>
                <a:custGeom>
                  <a:avLst/>
                  <a:gdLst>
                    <a:gd name="T0" fmla="*/ 110 w 150"/>
                    <a:gd name="T1" fmla="*/ 0 h 173"/>
                    <a:gd name="T2" fmla="*/ 40 w 150"/>
                    <a:gd name="T3" fmla="*/ 66 h 173"/>
                    <a:gd name="T4" fmla="*/ 0 w 150"/>
                    <a:gd name="T5" fmla="*/ 173 h 173"/>
                    <a:gd name="T6" fmla="*/ 80 w 150"/>
                    <a:gd name="T7" fmla="*/ 160 h 173"/>
                    <a:gd name="T8" fmla="*/ 103 w 150"/>
                    <a:gd name="T9" fmla="*/ 84 h 173"/>
                    <a:gd name="T10" fmla="*/ 150 w 150"/>
                    <a:gd name="T11" fmla="*/ 27 h 173"/>
                    <a:gd name="T12" fmla="*/ 110 w 150"/>
                    <a:gd name="T13" fmla="*/ 0 h 173"/>
                    <a:gd name="T14" fmla="*/ 110 w 150"/>
                    <a:gd name="T15" fmla="*/ 0 h 1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9" name="Freeform 45"/>
                <p:cNvSpPr>
                  <a:spLocks/>
                </p:cNvSpPr>
                <p:nvPr userDrawn="1"/>
              </p:nvSpPr>
              <p:spPr bwMode="auto">
                <a:xfrm>
                  <a:off x="5" y="3728"/>
                  <a:ext cx="842" cy="440"/>
                </a:xfrm>
                <a:custGeom>
                  <a:avLst/>
                  <a:gdLst>
                    <a:gd name="T0" fmla="*/ 156 w 1684"/>
                    <a:gd name="T1" fmla="*/ 0 h 880"/>
                    <a:gd name="T2" fmla="*/ 63 w 1684"/>
                    <a:gd name="T3" fmla="*/ 52 h 880"/>
                    <a:gd name="T4" fmla="*/ 0 w 1684"/>
                    <a:gd name="T5" fmla="*/ 208 h 880"/>
                    <a:gd name="T6" fmla="*/ 67 w 1684"/>
                    <a:gd name="T7" fmla="*/ 358 h 880"/>
                    <a:gd name="T8" fmla="*/ 1182 w 1684"/>
                    <a:gd name="T9" fmla="*/ 867 h 880"/>
                    <a:gd name="T10" fmla="*/ 1422 w 1684"/>
                    <a:gd name="T11" fmla="*/ 835 h 880"/>
                    <a:gd name="T12" fmla="*/ 1616 w 1684"/>
                    <a:gd name="T13" fmla="*/ 880 h 880"/>
                    <a:gd name="T14" fmla="*/ 1684 w 1684"/>
                    <a:gd name="T15" fmla="*/ 808 h 880"/>
                    <a:gd name="T16" fmla="*/ 1502 w 1684"/>
                    <a:gd name="T17" fmla="*/ 664 h 880"/>
                    <a:gd name="T18" fmla="*/ 1428 w 1684"/>
                    <a:gd name="T19" fmla="*/ 512 h 880"/>
                    <a:gd name="T20" fmla="*/ 1369 w 1684"/>
                    <a:gd name="T21" fmla="*/ 527 h 880"/>
                    <a:gd name="T22" fmla="*/ 1439 w 1684"/>
                    <a:gd name="T23" fmla="*/ 664 h 880"/>
                    <a:gd name="T24" fmla="*/ 1578 w 1684"/>
                    <a:gd name="T25" fmla="*/ 810 h 880"/>
                    <a:gd name="T26" fmla="*/ 1413 w 1684"/>
                    <a:gd name="T27" fmla="*/ 787 h 880"/>
                    <a:gd name="T28" fmla="*/ 1219 w 1684"/>
                    <a:gd name="T29" fmla="*/ 814 h 880"/>
                    <a:gd name="T30" fmla="*/ 1255 w 1684"/>
                    <a:gd name="T31" fmla="*/ 650 h 880"/>
                    <a:gd name="T32" fmla="*/ 1338 w 1684"/>
                    <a:gd name="T33" fmla="*/ 538 h 880"/>
                    <a:gd name="T34" fmla="*/ 1241 w 1684"/>
                    <a:gd name="T35" fmla="*/ 552 h 880"/>
                    <a:gd name="T36" fmla="*/ 1165 w 1684"/>
                    <a:gd name="T37" fmla="*/ 658 h 880"/>
                    <a:gd name="T38" fmla="*/ 1139 w 1684"/>
                    <a:gd name="T39" fmla="*/ 791 h 880"/>
                    <a:gd name="T40" fmla="*/ 107 w 1684"/>
                    <a:gd name="T41" fmla="*/ 310 h 880"/>
                    <a:gd name="T42" fmla="*/ 80 w 1684"/>
                    <a:gd name="T43" fmla="*/ 215 h 880"/>
                    <a:gd name="T44" fmla="*/ 103 w 1684"/>
                    <a:gd name="T45" fmla="*/ 95 h 880"/>
                    <a:gd name="T46" fmla="*/ 217 w 1684"/>
                    <a:gd name="T47" fmla="*/ 0 h 880"/>
                    <a:gd name="T48" fmla="*/ 156 w 1684"/>
                    <a:gd name="T49" fmla="*/ 0 h 880"/>
                    <a:gd name="T50" fmla="*/ 156 w 1684"/>
                    <a:gd name="T51" fmla="*/ 0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71" name="Freeform 47"/>
                <p:cNvSpPr>
                  <a:spLocks/>
                </p:cNvSpPr>
                <p:nvPr userDrawn="1"/>
              </p:nvSpPr>
              <p:spPr bwMode="auto">
                <a:xfrm>
                  <a:off x="106" y="3770"/>
                  <a:ext cx="80" cy="167"/>
                </a:xfrm>
                <a:custGeom>
                  <a:avLst/>
                  <a:gdLst>
                    <a:gd name="T0" fmla="*/ 116 w 160"/>
                    <a:gd name="T1" fmla="*/ 0 h 335"/>
                    <a:gd name="T2" fmla="*/ 19 w 160"/>
                    <a:gd name="T3" fmla="*/ 106 h 335"/>
                    <a:gd name="T4" fmla="*/ 0 w 160"/>
                    <a:gd name="T5" fmla="*/ 230 h 335"/>
                    <a:gd name="T6" fmla="*/ 33 w 160"/>
                    <a:gd name="T7" fmla="*/ 314 h 335"/>
                    <a:gd name="T8" fmla="*/ 94 w 160"/>
                    <a:gd name="T9" fmla="*/ 335 h 335"/>
                    <a:gd name="T10" fmla="*/ 76 w 160"/>
                    <a:gd name="T11" fmla="*/ 154 h 335"/>
                    <a:gd name="T12" fmla="*/ 160 w 160"/>
                    <a:gd name="T13" fmla="*/ 17 h 335"/>
                    <a:gd name="T14" fmla="*/ 116 w 160"/>
                    <a:gd name="T15" fmla="*/ 0 h 335"/>
                    <a:gd name="T16" fmla="*/ 116 w 160"/>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72" name="Freeform 48"/>
                <p:cNvSpPr>
                  <a:spLocks/>
                </p:cNvSpPr>
                <p:nvPr userDrawn="1"/>
              </p:nvSpPr>
              <p:spPr bwMode="auto">
                <a:xfrm>
                  <a:off x="449" y="3490"/>
                  <a:ext cx="322" cy="594"/>
                </a:xfrm>
                <a:custGeom>
                  <a:avLst/>
                  <a:gdLst>
                    <a:gd name="T0" fmla="*/ 218 w 642"/>
                    <a:gd name="T1" fmla="*/ 896 h 1188"/>
                    <a:gd name="T2" fmla="*/ 0 w 642"/>
                    <a:gd name="T3" fmla="*/ 124 h 1188"/>
                    <a:gd name="T4" fmla="*/ 81 w 642"/>
                    <a:gd name="T5" fmla="*/ 38 h 1188"/>
                    <a:gd name="T6" fmla="*/ 258 w 642"/>
                    <a:gd name="T7" fmla="*/ 0 h 1188"/>
                    <a:gd name="T8" fmla="*/ 399 w 642"/>
                    <a:gd name="T9" fmla="*/ 57 h 1188"/>
                    <a:gd name="T10" fmla="*/ 642 w 642"/>
                    <a:gd name="T11" fmla="*/ 1188 h 1188"/>
                    <a:gd name="T12" fmla="*/ 555 w 642"/>
                    <a:gd name="T13" fmla="*/ 1091 h 1188"/>
                    <a:gd name="T14" fmla="*/ 355 w 642"/>
                    <a:gd name="T15" fmla="*/ 97 h 1188"/>
                    <a:gd name="T16" fmla="*/ 226 w 642"/>
                    <a:gd name="T17" fmla="*/ 61 h 1188"/>
                    <a:gd name="T18" fmla="*/ 119 w 642"/>
                    <a:gd name="T19" fmla="*/ 74 h 1188"/>
                    <a:gd name="T20" fmla="*/ 76 w 642"/>
                    <a:gd name="T21" fmla="*/ 141 h 1188"/>
                    <a:gd name="T22" fmla="*/ 306 w 642"/>
                    <a:gd name="T23" fmla="*/ 924 h 1188"/>
                    <a:gd name="T24" fmla="*/ 218 w 642"/>
                    <a:gd name="T25" fmla="*/ 896 h 1188"/>
                    <a:gd name="T26" fmla="*/ 218 w 642"/>
                    <a:gd name="T27" fmla="*/ 896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1188">
                      <a:moveTo>
                        <a:pt x="218" y="896"/>
                      </a:moveTo>
                      <a:lnTo>
                        <a:pt x="0" y="124"/>
                      </a:lnTo>
                      <a:lnTo>
                        <a:pt x="81" y="38"/>
                      </a:lnTo>
                      <a:lnTo>
                        <a:pt x="258" y="0"/>
                      </a:lnTo>
                      <a:lnTo>
                        <a:pt x="399" y="57"/>
                      </a:lnTo>
                      <a:lnTo>
                        <a:pt x="642" y="1188"/>
                      </a:lnTo>
                      <a:lnTo>
                        <a:pt x="555" y="1091"/>
                      </a:lnTo>
                      <a:lnTo>
                        <a:pt x="355" y="97"/>
                      </a:lnTo>
                      <a:lnTo>
                        <a:pt x="226" y="61"/>
                      </a:lnTo>
                      <a:lnTo>
                        <a:pt x="119" y="74"/>
                      </a:lnTo>
                      <a:lnTo>
                        <a:pt x="76" y="141"/>
                      </a:lnTo>
                      <a:lnTo>
                        <a:pt x="306" y="924"/>
                      </a:lnTo>
                      <a:lnTo>
                        <a:pt x="218" y="896"/>
                      </a:lnTo>
                      <a:lnTo>
                        <a:pt x="218" y="89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76" name="Freeform 52"/>
                <p:cNvSpPr>
                  <a:spLocks/>
                </p:cNvSpPr>
                <p:nvPr userDrawn="1"/>
              </p:nvSpPr>
              <p:spPr bwMode="auto">
                <a:xfrm>
                  <a:off x="578" y="3650"/>
                  <a:ext cx="96" cy="252"/>
                </a:xfrm>
                <a:custGeom>
                  <a:avLst/>
                  <a:gdLst>
                    <a:gd name="T0" fmla="*/ 0 w 192"/>
                    <a:gd name="T1" fmla="*/ 27 h 504"/>
                    <a:gd name="T2" fmla="*/ 76 w 192"/>
                    <a:gd name="T3" fmla="*/ 194 h 504"/>
                    <a:gd name="T4" fmla="*/ 113 w 192"/>
                    <a:gd name="T5" fmla="*/ 318 h 504"/>
                    <a:gd name="T6" fmla="*/ 116 w 192"/>
                    <a:gd name="T7" fmla="*/ 504 h 504"/>
                    <a:gd name="T8" fmla="*/ 192 w 192"/>
                    <a:gd name="T9" fmla="*/ 504 h 504"/>
                    <a:gd name="T10" fmla="*/ 187 w 192"/>
                    <a:gd name="T11" fmla="*/ 360 h 504"/>
                    <a:gd name="T12" fmla="*/ 162 w 192"/>
                    <a:gd name="T13" fmla="*/ 208 h 504"/>
                    <a:gd name="T14" fmla="*/ 99 w 192"/>
                    <a:gd name="T15" fmla="*/ 59 h 504"/>
                    <a:gd name="T16" fmla="*/ 63 w 192"/>
                    <a:gd name="T17" fmla="*/ 0 h 504"/>
                    <a:gd name="T18" fmla="*/ 0 w 192"/>
                    <a:gd name="T19" fmla="*/ 27 h 504"/>
                    <a:gd name="T20" fmla="*/ 0 w 192"/>
                    <a:gd name="T21" fmla="*/ 27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504">
                      <a:moveTo>
                        <a:pt x="0" y="27"/>
                      </a:moveTo>
                      <a:lnTo>
                        <a:pt x="76" y="194"/>
                      </a:lnTo>
                      <a:lnTo>
                        <a:pt x="113" y="318"/>
                      </a:lnTo>
                      <a:lnTo>
                        <a:pt x="116" y="504"/>
                      </a:lnTo>
                      <a:lnTo>
                        <a:pt x="192" y="504"/>
                      </a:lnTo>
                      <a:lnTo>
                        <a:pt x="187" y="360"/>
                      </a:lnTo>
                      <a:lnTo>
                        <a:pt x="162" y="208"/>
                      </a:lnTo>
                      <a:lnTo>
                        <a:pt x="99" y="59"/>
                      </a:lnTo>
                      <a:lnTo>
                        <a:pt x="63" y="0"/>
                      </a:lnTo>
                      <a:lnTo>
                        <a:pt x="0" y="27"/>
                      </a:lnTo>
                      <a:lnTo>
                        <a:pt x="0" y="2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78" name="Freeform 54"/>
                <p:cNvSpPr>
                  <a:spLocks/>
                </p:cNvSpPr>
                <p:nvPr userDrawn="1"/>
              </p:nvSpPr>
              <p:spPr bwMode="auto">
                <a:xfrm>
                  <a:off x="328" y="3630"/>
                  <a:ext cx="195" cy="135"/>
                </a:xfrm>
                <a:custGeom>
                  <a:avLst/>
                  <a:gdLst>
                    <a:gd name="T0" fmla="*/ 297 w 390"/>
                    <a:gd name="T1" fmla="*/ 0 h 269"/>
                    <a:gd name="T2" fmla="*/ 257 w 390"/>
                    <a:gd name="T3" fmla="*/ 17 h 269"/>
                    <a:gd name="T4" fmla="*/ 253 w 390"/>
                    <a:gd name="T5" fmla="*/ 66 h 269"/>
                    <a:gd name="T6" fmla="*/ 0 w 390"/>
                    <a:gd name="T7" fmla="*/ 169 h 269"/>
                    <a:gd name="T8" fmla="*/ 0 w 390"/>
                    <a:gd name="T9" fmla="*/ 222 h 269"/>
                    <a:gd name="T10" fmla="*/ 284 w 390"/>
                    <a:gd name="T11" fmla="*/ 226 h 269"/>
                    <a:gd name="T12" fmla="*/ 320 w 390"/>
                    <a:gd name="T13" fmla="*/ 269 h 269"/>
                    <a:gd name="T14" fmla="*/ 390 w 390"/>
                    <a:gd name="T15" fmla="*/ 266 h 269"/>
                    <a:gd name="T16" fmla="*/ 383 w 390"/>
                    <a:gd name="T17" fmla="*/ 190 h 269"/>
                    <a:gd name="T18" fmla="*/ 116 w 390"/>
                    <a:gd name="T19" fmla="*/ 176 h 269"/>
                    <a:gd name="T20" fmla="*/ 333 w 390"/>
                    <a:gd name="T21" fmla="*/ 89 h 269"/>
                    <a:gd name="T22" fmla="*/ 297 w 390"/>
                    <a:gd name="T23" fmla="*/ 0 h 269"/>
                    <a:gd name="T24" fmla="*/ 297 w 390"/>
                    <a:gd name="T25"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0" h="269">
                      <a:moveTo>
                        <a:pt x="297" y="0"/>
                      </a:moveTo>
                      <a:lnTo>
                        <a:pt x="257" y="17"/>
                      </a:lnTo>
                      <a:lnTo>
                        <a:pt x="253" y="66"/>
                      </a:lnTo>
                      <a:lnTo>
                        <a:pt x="0" y="169"/>
                      </a:lnTo>
                      <a:lnTo>
                        <a:pt x="0" y="222"/>
                      </a:lnTo>
                      <a:lnTo>
                        <a:pt x="284" y="226"/>
                      </a:lnTo>
                      <a:lnTo>
                        <a:pt x="320" y="269"/>
                      </a:lnTo>
                      <a:lnTo>
                        <a:pt x="390" y="266"/>
                      </a:lnTo>
                      <a:lnTo>
                        <a:pt x="383" y="190"/>
                      </a:lnTo>
                      <a:lnTo>
                        <a:pt x="116" y="176"/>
                      </a:lnTo>
                      <a:lnTo>
                        <a:pt x="333" y="89"/>
                      </a:lnTo>
                      <a:lnTo>
                        <a:pt x="297" y="0"/>
                      </a:lnTo>
                      <a:lnTo>
                        <a:pt x="297"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79" name="Freeform 55"/>
                <p:cNvSpPr>
                  <a:spLocks/>
                </p:cNvSpPr>
                <p:nvPr userDrawn="1"/>
              </p:nvSpPr>
              <p:spPr bwMode="auto">
                <a:xfrm>
                  <a:off x="658" y="3538"/>
                  <a:ext cx="471" cy="212"/>
                </a:xfrm>
                <a:custGeom>
                  <a:avLst/>
                  <a:gdLst>
                    <a:gd name="T0" fmla="*/ 0 w 941"/>
                    <a:gd name="T1" fmla="*/ 131 h 424"/>
                    <a:gd name="T2" fmla="*/ 863 w 941"/>
                    <a:gd name="T3" fmla="*/ 0 h 424"/>
                    <a:gd name="T4" fmla="*/ 926 w 941"/>
                    <a:gd name="T5" fmla="*/ 78 h 424"/>
                    <a:gd name="T6" fmla="*/ 941 w 941"/>
                    <a:gd name="T7" fmla="*/ 181 h 424"/>
                    <a:gd name="T8" fmla="*/ 903 w 941"/>
                    <a:gd name="T9" fmla="*/ 282 h 424"/>
                    <a:gd name="T10" fmla="*/ 57 w 941"/>
                    <a:gd name="T11" fmla="*/ 424 h 424"/>
                    <a:gd name="T12" fmla="*/ 53 w 941"/>
                    <a:gd name="T13" fmla="*/ 384 h 424"/>
                    <a:gd name="T14" fmla="*/ 863 w 941"/>
                    <a:gd name="T15" fmla="*/ 242 h 424"/>
                    <a:gd name="T16" fmla="*/ 893 w 941"/>
                    <a:gd name="T17" fmla="*/ 145 h 424"/>
                    <a:gd name="T18" fmla="*/ 840 w 941"/>
                    <a:gd name="T19" fmla="*/ 57 h 424"/>
                    <a:gd name="T20" fmla="*/ 0 w 941"/>
                    <a:gd name="T21" fmla="*/ 185 h 424"/>
                    <a:gd name="T22" fmla="*/ 0 w 941"/>
                    <a:gd name="T23" fmla="*/ 131 h 424"/>
                    <a:gd name="T24" fmla="*/ 0 w 941"/>
                    <a:gd name="T25" fmla="*/ 131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1" h="424">
                      <a:moveTo>
                        <a:pt x="0" y="131"/>
                      </a:moveTo>
                      <a:lnTo>
                        <a:pt x="863" y="0"/>
                      </a:lnTo>
                      <a:lnTo>
                        <a:pt x="926" y="78"/>
                      </a:lnTo>
                      <a:lnTo>
                        <a:pt x="941" y="181"/>
                      </a:lnTo>
                      <a:lnTo>
                        <a:pt x="903" y="282"/>
                      </a:lnTo>
                      <a:lnTo>
                        <a:pt x="57" y="424"/>
                      </a:lnTo>
                      <a:lnTo>
                        <a:pt x="53" y="384"/>
                      </a:lnTo>
                      <a:lnTo>
                        <a:pt x="863" y="242"/>
                      </a:lnTo>
                      <a:lnTo>
                        <a:pt x="893" y="145"/>
                      </a:lnTo>
                      <a:lnTo>
                        <a:pt x="840" y="57"/>
                      </a:lnTo>
                      <a:lnTo>
                        <a:pt x="0" y="185"/>
                      </a:lnTo>
                      <a:lnTo>
                        <a:pt x="0" y="131"/>
                      </a:lnTo>
                      <a:lnTo>
                        <a:pt x="0" y="13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81" name="Freeform 57"/>
                <p:cNvSpPr>
                  <a:spLocks/>
                </p:cNvSpPr>
                <p:nvPr userDrawn="1"/>
              </p:nvSpPr>
              <p:spPr bwMode="auto">
                <a:xfrm>
                  <a:off x="717" y="3606"/>
                  <a:ext cx="245" cy="86"/>
                </a:xfrm>
                <a:custGeom>
                  <a:avLst/>
                  <a:gdLst>
                    <a:gd name="T0" fmla="*/ 0 w 488"/>
                    <a:gd name="T1" fmla="*/ 126 h 173"/>
                    <a:gd name="T2" fmla="*/ 66 w 488"/>
                    <a:gd name="T3" fmla="*/ 173 h 173"/>
                    <a:gd name="T4" fmla="*/ 222 w 488"/>
                    <a:gd name="T5" fmla="*/ 166 h 173"/>
                    <a:gd name="T6" fmla="*/ 418 w 488"/>
                    <a:gd name="T7" fmla="*/ 116 h 173"/>
                    <a:gd name="T8" fmla="*/ 488 w 488"/>
                    <a:gd name="T9" fmla="*/ 42 h 173"/>
                    <a:gd name="T10" fmla="*/ 443 w 488"/>
                    <a:gd name="T11" fmla="*/ 2 h 173"/>
                    <a:gd name="T12" fmla="*/ 253 w 488"/>
                    <a:gd name="T13" fmla="*/ 0 h 173"/>
                    <a:gd name="T14" fmla="*/ 110 w 488"/>
                    <a:gd name="T15" fmla="*/ 12 h 173"/>
                    <a:gd name="T16" fmla="*/ 15 w 488"/>
                    <a:gd name="T17" fmla="*/ 76 h 173"/>
                    <a:gd name="T18" fmla="*/ 112 w 488"/>
                    <a:gd name="T19" fmla="*/ 95 h 173"/>
                    <a:gd name="T20" fmla="*/ 275 w 488"/>
                    <a:gd name="T21" fmla="*/ 53 h 173"/>
                    <a:gd name="T22" fmla="*/ 416 w 488"/>
                    <a:gd name="T23" fmla="*/ 53 h 173"/>
                    <a:gd name="T24" fmla="*/ 268 w 488"/>
                    <a:gd name="T25" fmla="*/ 110 h 173"/>
                    <a:gd name="T26" fmla="*/ 142 w 488"/>
                    <a:gd name="T27" fmla="*/ 126 h 173"/>
                    <a:gd name="T28" fmla="*/ 0 w 488"/>
                    <a:gd name="T29" fmla="*/ 126 h 173"/>
                    <a:gd name="T30" fmla="*/ 0 w 488"/>
                    <a:gd name="T31" fmla="*/ 126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8" h="173">
                      <a:moveTo>
                        <a:pt x="0" y="126"/>
                      </a:moveTo>
                      <a:lnTo>
                        <a:pt x="66" y="173"/>
                      </a:lnTo>
                      <a:lnTo>
                        <a:pt x="222" y="166"/>
                      </a:lnTo>
                      <a:lnTo>
                        <a:pt x="418" y="116"/>
                      </a:lnTo>
                      <a:lnTo>
                        <a:pt x="488" y="42"/>
                      </a:lnTo>
                      <a:lnTo>
                        <a:pt x="443" y="2"/>
                      </a:lnTo>
                      <a:lnTo>
                        <a:pt x="253" y="0"/>
                      </a:lnTo>
                      <a:lnTo>
                        <a:pt x="110" y="12"/>
                      </a:lnTo>
                      <a:lnTo>
                        <a:pt x="15" y="76"/>
                      </a:lnTo>
                      <a:lnTo>
                        <a:pt x="112" y="95"/>
                      </a:lnTo>
                      <a:lnTo>
                        <a:pt x="275" y="53"/>
                      </a:lnTo>
                      <a:lnTo>
                        <a:pt x="416" y="53"/>
                      </a:lnTo>
                      <a:lnTo>
                        <a:pt x="268" y="110"/>
                      </a:lnTo>
                      <a:lnTo>
                        <a:pt x="142" y="126"/>
                      </a:lnTo>
                      <a:lnTo>
                        <a:pt x="0" y="126"/>
                      </a:lnTo>
                      <a:lnTo>
                        <a:pt x="0" y="12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grpSp>
        <p:nvGrpSpPr>
          <p:cNvPr id="1160" name="Group 136"/>
          <p:cNvGrpSpPr>
            <a:grpSpLocks/>
          </p:cNvGrpSpPr>
          <p:nvPr/>
        </p:nvGrpSpPr>
        <p:grpSpPr bwMode="auto">
          <a:xfrm>
            <a:off x="8680450" y="2116138"/>
            <a:ext cx="385763" cy="4308475"/>
            <a:chOff x="5468" y="1333"/>
            <a:chExt cx="243" cy="2714"/>
          </a:xfrm>
        </p:grpSpPr>
        <p:sp>
          <p:nvSpPr>
            <p:cNvPr id="1052" name="Freeform 28"/>
            <p:cNvSpPr>
              <a:spLocks/>
            </p:cNvSpPr>
            <p:nvPr userDrawn="1"/>
          </p:nvSpPr>
          <p:spPr bwMode="auto">
            <a:xfrm flipH="1">
              <a:off x="5468" y="2620"/>
              <a:ext cx="205" cy="1427"/>
            </a:xfrm>
            <a:custGeom>
              <a:avLst/>
              <a:gdLst>
                <a:gd name="T0" fmla="*/ 692 w 772"/>
                <a:gd name="T1" fmla="*/ 3156 h 3266"/>
                <a:gd name="T2" fmla="*/ 380 w 772"/>
                <a:gd name="T3" fmla="*/ 2945 h 3266"/>
                <a:gd name="T4" fmla="*/ 319 w 772"/>
                <a:gd name="T5" fmla="*/ 2783 h 3266"/>
                <a:gd name="T6" fmla="*/ 371 w 772"/>
                <a:gd name="T7" fmla="*/ 2542 h 3266"/>
                <a:gd name="T8" fmla="*/ 591 w 772"/>
                <a:gd name="T9" fmla="*/ 2251 h 3266"/>
                <a:gd name="T10" fmla="*/ 641 w 772"/>
                <a:gd name="T11" fmla="*/ 2070 h 3266"/>
                <a:gd name="T12" fmla="*/ 591 w 772"/>
                <a:gd name="T13" fmla="*/ 1948 h 3266"/>
                <a:gd name="T14" fmla="*/ 401 w 772"/>
                <a:gd name="T15" fmla="*/ 1859 h 3266"/>
                <a:gd name="T16" fmla="*/ 361 w 772"/>
                <a:gd name="T17" fmla="*/ 1747 h 3266"/>
                <a:gd name="T18" fmla="*/ 430 w 772"/>
                <a:gd name="T19" fmla="*/ 1587 h 3266"/>
                <a:gd name="T20" fmla="*/ 741 w 772"/>
                <a:gd name="T21" fmla="*/ 1156 h 3266"/>
                <a:gd name="T22" fmla="*/ 772 w 772"/>
                <a:gd name="T23" fmla="*/ 945 h 3266"/>
                <a:gd name="T24" fmla="*/ 692 w 772"/>
                <a:gd name="T25" fmla="*/ 713 h 3266"/>
                <a:gd name="T26" fmla="*/ 430 w 772"/>
                <a:gd name="T27" fmla="*/ 603 h 3266"/>
                <a:gd name="T28" fmla="*/ 200 w 772"/>
                <a:gd name="T29" fmla="*/ 422 h 3266"/>
                <a:gd name="T30" fmla="*/ 0 w 772"/>
                <a:gd name="T31" fmla="*/ 0 h 3266"/>
                <a:gd name="T32" fmla="*/ 29 w 772"/>
                <a:gd name="T33" fmla="*/ 382 h 3266"/>
                <a:gd name="T34" fmla="*/ 179 w 772"/>
                <a:gd name="T35" fmla="*/ 612 h 3266"/>
                <a:gd name="T36" fmla="*/ 380 w 772"/>
                <a:gd name="T37" fmla="*/ 753 h 3266"/>
                <a:gd name="T38" fmla="*/ 601 w 772"/>
                <a:gd name="T39" fmla="*/ 833 h 3266"/>
                <a:gd name="T40" fmla="*/ 612 w 772"/>
                <a:gd name="T41" fmla="*/ 1044 h 3266"/>
                <a:gd name="T42" fmla="*/ 500 w 772"/>
                <a:gd name="T43" fmla="*/ 1266 h 3266"/>
                <a:gd name="T44" fmla="*/ 240 w 772"/>
                <a:gd name="T45" fmla="*/ 1658 h 3266"/>
                <a:gd name="T46" fmla="*/ 230 w 772"/>
                <a:gd name="T47" fmla="*/ 1909 h 3266"/>
                <a:gd name="T48" fmla="*/ 471 w 772"/>
                <a:gd name="T49" fmla="*/ 2049 h 3266"/>
                <a:gd name="T50" fmla="*/ 460 w 772"/>
                <a:gd name="T51" fmla="*/ 2180 h 3266"/>
                <a:gd name="T52" fmla="*/ 249 w 772"/>
                <a:gd name="T53" fmla="*/ 2452 h 3266"/>
                <a:gd name="T54" fmla="*/ 160 w 772"/>
                <a:gd name="T55" fmla="*/ 2713 h 3266"/>
                <a:gd name="T56" fmla="*/ 240 w 772"/>
                <a:gd name="T57" fmla="*/ 2994 h 3266"/>
                <a:gd name="T58" fmla="*/ 430 w 772"/>
                <a:gd name="T59" fmla="*/ 3144 h 3266"/>
                <a:gd name="T60" fmla="*/ 671 w 772"/>
                <a:gd name="T61" fmla="*/ 3266 h 3266"/>
                <a:gd name="T62" fmla="*/ 692 w 772"/>
                <a:gd name="T63" fmla="*/ 3156 h 3266"/>
                <a:gd name="T64" fmla="*/ 692 w 772"/>
                <a:gd name="T65" fmla="*/ 3156 h 3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83" name="Freeform 59"/>
            <p:cNvSpPr>
              <a:spLocks/>
            </p:cNvSpPr>
            <p:nvPr userDrawn="1"/>
          </p:nvSpPr>
          <p:spPr bwMode="auto">
            <a:xfrm flipH="1">
              <a:off x="5506" y="1333"/>
              <a:ext cx="205" cy="1633"/>
            </a:xfrm>
            <a:custGeom>
              <a:avLst/>
              <a:gdLst>
                <a:gd name="T0" fmla="*/ 692 w 772"/>
                <a:gd name="T1" fmla="*/ 3156 h 3266"/>
                <a:gd name="T2" fmla="*/ 380 w 772"/>
                <a:gd name="T3" fmla="*/ 2945 h 3266"/>
                <a:gd name="T4" fmla="*/ 319 w 772"/>
                <a:gd name="T5" fmla="*/ 2783 h 3266"/>
                <a:gd name="T6" fmla="*/ 371 w 772"/>
                <a:gd name="T7" fmla="*/ 2542 h 3266"/>
                <a:gd name="T8" fmla="*/ 591 w 772"/>
                <a:gd name="T9" fmla="*/ 2251 h 3266"/>
                <a:gd name="T10" fmla="*/ 641 w 772"/>
                <a:gd name="T11" fmla="*/ 2070 h 3266"/>
                <a:gd name="T12" fmla="*/ 591 w 772"/>
                <a:gd name="T13" fmla="*/ 1948 h 3266"/>
                <a:gd name="T14" fmla="*/ 401 w 772"/>
                <a:gd name="T15" fmla="*/ 1859 h 3266"/>
                <a:gd name="T16" fmla="*/ 361 w 772"/>
                <a:gd name="T17" fmla="*/ 1747 h 3266"/>
                <a:gd name="T18" fmla="*/ 430 w 772"/>
                <a:gd name="T19" fmla="*/ 1587 h 3266"/>
                <a:gd name="T20" fmla="*/ 741 w 772"/>
                <a:gd name="T21" fmla="*/ 1156 h 3266"/>
                <a:gd name="T22" fmla="*/ 772 w 772"/>
                <a:gd name="T23" fmla="*/ 945 h 3266"/>
                <a:gd name="T24" fmla="*/ 692 w 772"/>
                <a:gd name="T25" fmla="*/ 713 h 3266"/>
                <a:gd name="T26" fmla="*/ 430 w 772"/>
                <a:gd name="T27" fmla="*/ 603 h 3266"/>
                <a:gd name="T28" fmla="*/ 200 w 772"/>
                <a:gd name="T29" fmla="*/ 422 h 3266"/>
                <a:gd name="T30" fmla="*/ 0 w 772"/>
                <a:gd name="T31" fmla="*/ 0 h 3266"/>
                <a:gd name="T32" fmla="*/ 29 w 772"/>
                <a:gd name="T33" fmla="*/ 382 h 3266"/>
                <a:gd name="T34" fmla="*/ 179 w 772"/>
                <a:gd name="T35" fmla="*/ 612 h 3266"/>
                <a:gd name="T36" fmla="*/ 380 w 772"/>
                <a:gd name="T37" fmla="*/ 753 h 3266"/>
                <a:gd name="T38" fmla="*/ 601 w 772"/>
                <a:gd name="T39" fmla="*/ 833 h 3266"/>
                <a:gd name="T40" fmla="*/ 612 w 772"/>
                <a:gd name="T41" fmla="*/ 1044 h 3266"/>
                <a:gd name="T42" fmla="*/ 500 w 772"/>
                <a:gd name="T43" fmla="*/ 1266 h 3266"/>
                <a:gd name="T44" fmla="*/ 240 w 772"/>
                <a:gd name="T45" fmla="*/ 1658 h 3266"/>
                <a:gd name="T46" fmla="*/ 230 w 772"/>
                <a:gd name="T47" fmla="*/ 1909 h 3266"/>
                <a:gd name="T48" fmla="*/ 471 w 772"/>
                <a:gd name="T49" fmla="*/ 2049 h 3266"/>
                <a:gd name="T50" fmla="*/ 460 w 772"/>
                <a:gd name="T51" fmla="*/ 2180 h 3266"/>
                <a:gd name="T52" fmla="*/ 249 w 772"/>
                <a:gd name="T53" fmla="*/ 2452 h 3266"/>
                <a:gd name="T54" fmla="*/ 160 w 772"/>
                <a:gd name="T55" fmla="*/ 2713 h 3266"/>
                <a:gd name="T56" fmla="*/ 240 w 772"/>
                <a:gd name="T57" fmla="*/ 2994 h 3266"/>
                <a:gd name="T58" fmla="*/ 430 w 772"/>
                <a:gd name="T59" fmla="*/ 3144 h 3266"/>
                <a:gd name="T60" fmla="*/ 671 w 772"/>
                <a:gd name="T61" fmla="*/ 3266 h 3266"/>
                <a:gd name="T62" fmla="*/ 692 w 772"/>
                <a:gd name="T63" fmla="*/ 3156 h 3266"/>
                <a:gd name="T64" fmla="*/ 692 w 772"/>
                <a:gd name="T65" fmla="*/ 3156 h 3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1165" name="Group 141"/>
          <p:cNvGrpSpPr>
            <a:grpSpLocks/>
          </p:cNvGrpSpPr>
          <p:nvPr/>
        </p:nvGrpSpPr>
        <p:grpSpPr bwMode="auto">
          <a:xfrm>
            <a:off x="7318375" y="90488"/>
            <a:ext cx="2133600" cy="1911350"/>
            <a:chOff x="4610" y="57"/>
            <a:chExt cx="1344" cy="1204"/>
          </a:xfrm>
        </p:grpSpPr>
        <p:grpSp>
          <p:nvGrpSpPr>
            <p:cNvPr id="1156" name="Group 132"/>
            <p:cNvGrpSpPr>
              <a:grpSpLocks/>
            </p:cNvGrpSpPr>
            <p:nvPr userDrawn="1"/>
          </p:nvGrpSpPr>
          <p:grpSpPr bwMode="auto">
            <a:xfrm>
              <a:off x="4610" y="57"/>
              <a:ext cx="1344" cy="1204"/>
              <a:chOff x="4610" y="57"/>
              <a:chExt cx="1344" cy="1204"/>
            </a:xfrm>
          </p:grpSpPr>
          <p:sp>
            <p:nvSpPr>
              <p:cNvPr id="1054" name="Freeform 30"/>
              <p:cNvSpPr>
                <a:spLocks/>
              </p:cNvSpPr>
              <p:nvPr userDrawn="1"/>
            </p:nvSpPr>
            <p:spPr bwMode="auto">
              <a:xfrm rot="-3172564">
                <a:off x="5430" y="1086"/>
                <a:ext cx="62" cy="288"/>
              </a:xfrm>
              <a:custGeom>
                <a:avLst/>
                <a:gdLst>
                  <a:gd name="T0" fmla="*/ 123 w 245"/>
                  <a:gd name="T1" fmla="*/ 9 h 806"/>
                  <a:gd name="T2" fmla="*/ 131 w 245"/>
                  <a:gd name="T3" fmla="*/ 342 h 806"/>
                  <a:gd name="T4" fmla="*/ 0 w 245"/>
                  <a:gd name="T5" fmla="*/ 806 h 806"/>
                  <a:gd name="T6" fmla="*/ 79 w 245"/>
                  <a:gd name="T7" fmla="*/ 789 h 806"/>
                  <a:gd name="T8" fmla="*/ 218 w 245"/>
                  <a:gd name="T9" fmla="*/ 376 h 806"/>
                  <a:gd name="T10" fmla="*/ 245 w 245"/>
                  <a:gd name="T11" fmla="*/ 0 h 806"/>
                  <a:gd name="T12" fmla="*/ 123 w 245"/>
                  <a:gd name="T13" fmla="*/ 9 h 806"/>
                  <a:gd name="T14" fmla="*/ 123 w 245"/>
                  <a:gd name="T15" fmla="*/ 9 h 8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5" h="806">
                    <a:moveTo>
                      <a:pt x="123" y="9"/>
                    </a:moveTo>
                    <a:lnTo>
                      <a:pt x="131" y="342"/>
                    </a:lnTo>
                    <a:lnTo>
                      <a:pt x="0" y="806"/>
                    </a:lnTo>
                    <a:lnTo>
                      <a:pt x="79" y="789"/>
                    </a:lnTo>
                    <a:lnTo>
                      <a:pt x="218" y="376"/>
                    </a:lnTo>
                    <a:lnTo>
                      <a:pt x="245" y="0"/>
                    </a:lnTo>
                    <a:lnTo>
                      <a:pt x="123" y="9"/>
                    </a:lnTo>
                    <a:lnTo>
                      <a:pt x="123" y="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155" name="Group 131"/>
              <p:cNvGrpSpPr>
                <a:grpSpLocks/>
              </p:cNvGrpSpPr>
              <p:nvPr userDrawn="1"/>
            </p:nvGrpSpPr>
            <p:grpSpPr bwMode="auto">
              <a:xfrm>
                <a:off x="4610" y="57"/>
                <a:ext cx="1344" cy="985"/>
                <a:chOff x="4610" y="57"/>
                <a:chExt cx="1344" cy="985"/>
              </a:xfrm>
            </p:grpSpPr>
            <p:sp>
              <p:nvSpPr>
                <p:cNvPr id="1055" name="Freeform 31"/>
                <p:cNvSpPr>
                  <a:spLocks/>
                </p:cNvSpPr>
                <p:nvPr userDrawn="1"/>
              </p:nvSpPr>
              <p:spPr bwMode="auto">
                <a:xfrm rot="-3172564">
                  <a:off x="4966" y="71"/>
                  <a:ext cx="153" cy="125"/>
                </a:xfrm>
                <a:custGeom>
                  <a:avLst/>
                  <a:gdLst>
                    <a:gd name="T0" fmla="*/ 0 w 604"/>
                    <a:gd name="T1" fmla="*/ 0 h 349"/>
                    <a:gd name="T2" fmla="*/ 298 w 604"/>
                    <a:gd name="T3" fmla="*/ 184 h 349"/>
                    <a:gd name="T4" fmla="*/ 500 w 604"/>
                    <a:gd name="T5" fmla="*/ 349 h 349"/>
                    <a:gd name="T6" fmla="*/ 604 w 604"/>
                    <a:gd name="T7" fmla="*/ 140 h 349"/>
                    <a:gd name="T8" fmla="*/ 359 w 604"/>
                    <a:gd name="T9" fmla="*/ 9 h 349"/>
                    <a:gd name="T10" fmla="*/ 464 w 604"/>
                    <a:gd name="T11" fmla="*/ 184 h 349"/>
                    <a:gd name="T12" fmla="*/ 131 w 604"/>
                    <a:gd name="T13" fmla="*/ 17 h 349"/>
                    <a:gd name="T14" fmla="*/ 0 w 604"/>
                    <a:gd name="T15" fmla="*/ 0 h 349"/>
                    <a:gd name="T16" fmla="*/ 0 w 604"/>
                    <a:gd name="T17"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4" h="349">
                      <a:moveTo>
                        <a:pt x="0" y="0"/>
                      </a:moveTo>
                      <a:lnTo>
                        <a:pt x="298" y="184"/>
                      </a:lnTo>
                      <a:lnTo>
                        <a:pt x="500" y="349"/>
                      </a:lnTo>
                      <a:lnTo>
                        <a:pt x="604" y="140"/>
                      </a:lnTo>
                      <a:lnTo>
                        <a:pt x="359" y="9"/>
                      </a:lnTo>
                      <a:lnTo>
                        <a:pt x="464" y="184"/>
                      </a:lnTo>
                      <a:lnTo>
                        <a:pt x="131" y="17"/>
                      </a:lnTo>
                      <a:lnTo>
                        <a:pt x="0"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2" name="Freeform 38"/>
                <p:cNvSpPr>
                  <a:spLocks/>
                </p:cNvSpPr>
                <p:nvPr userDrawn="1"/>
              </p:nvSpPr>
              <p:spPr bwMode="auto">
                <a:xfrm rot="-3172564">
                  <a:off x="5048" y="332"/>
                  <a:ext cx="269" cy="438"/>
                </a:xfrm>
                <a:custGeom>
                  <a:avLst/>
                  <a:gdLst>
                    <a:gd name="T0" fmla="*/ 741 w 1064"/>
                    <a:gd name="T1" fmla="*/ 129 h 1230"/>
                    <a:gd name="T2" fmla="*/ 485 w 1064"/>
                    <a:gd name="T3" fmla="*/ 352 h 1230"/>
                    <a:gd name="T4" fmla="*/ 163 w 1064"/>
                    <a:gd name="T5" fmla="*/ 762 h 1230"/>
                    <a:gd name="T6" fmla="*/ 0 w 1064"/>
                    <a:gd name="T7" fmla="*/ 1101 h 1230"/>
                    <a:gd name="T8" fmla="*/ 59 w 1064"/>
                    <a:gd name="T9" fmla="*/ 1230 h 1230"/>
                    <a:gd name="T10" fmla="*/ 262 w 1064"/>
                    <a:gd name="T11" fmla="*/ 1201 h 1230"/>
                    <a:gd name="T12" fmla="*/ 578 w 1064"/>
                    <a:gd name="T13" fmla="*/ 914 h 1230"/>
                    <a:gd name="T14" fmla="*/ 876 w 1064"/>
                    <a:gd name="T15" fmla="*/ 534 h 1230"/>
                    <a:gd name="T16" fmla="*/ 1034 w 1064"/>
                    <a:gd name="T17" fmla="*/ 270 h 1230"/>
                    <a:gd name="T18" fmla="*/ 1064 w 1064"/>
                    <a:gd name="T19" fmla="*/ 84 h 1230"/>
                    <a:gd name="T20" fmla="*/ 977 w 1064"/>
                    <a:gd name="T21" fmla="*/ 0 h 1230"/>
                    <a:gd name="T22" fmla="*/ 836 w 1064"/>
                    <a:gd name="T23" fmla="*/ 65 h 1230"/>
                    <a:gd name="T24" fmla="*/ 969 w 1064"/>
                    <a:gd name="T25" fmla="*/ 107 h 1230"/>
                    <a:gd name="T26" fmla="*/ 876 w 1064"/>
                    <a:gd name="T27" fmla="*/ 352 h 1230"/>
                    <a:gd name="T28" fmla="*/ 690 w 1064"/>
                    <a:gd name="T29" fmla="*/ 656 h 1230"/>
                    <a:gd name="T30" fmla="*/ 350 w 1064"/>
                    <a:gd name="T31" fmla="*/ 1008 h 1230"/>
                    <a:gd name="T32" fmla="*/ 116 w 1064"/>
                    <a:gd name="T33" fmla="*/ 1114 h 1230"/>
                    <a:gd name="T34" fmla="*/ 135 w 1064"/>
                    <a:gd name="T35" fmla="*/ 943 h 1230"/>
                    <a:gd name="T36" fmla="*/ 437 w 1064"/>
                    <a:gd name="T37" fmla="*/ 504 h 1230"/>
                    <a:gd name="T38" fmla="*/ 831 w 1064"/>
                    <a:gd name="T39" fmla="*/ 118 h 1230"/>
                    <a:gd name="T40" fmla="*/ 741 w 1064"/>
                    <a:gd name="T41" fmla="*/ 129 h 1230"/>
                    <a:gd name="T42" fmla="*/ 741 w 1064"/>
                    <a:gd name="T43" fmla="*/ 129 h 1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64" h="1230">
                      <a:moveTo>
                        <a:pt x="741" y="129"/>
                      </a:moveTo>
                      <a:lnTo>
                        <a:pt x="485" y="352"/>
                      </a:lnTo>
                      <a:lnTo>
                        <a:pt x="163" y="762"/>
                      </a:lnTo>
                      <a:lnTo>
                        <a:pt x="0" y="1101"/>
                      </a:lnTo>
                      <a:lnTo>
                        <a:pt x="59" y="1230"/>
                      </a:lnTo>
                      <a:lnTo>
                        <a:pt x="262" y="1201"/>
                      </a:lnTo>
                      <a:lnTo>
                        <a:pt x="578" y="914"/>
                      </a:lnTo>
                      <a:lnTo>
                        <a:pt x="876" y="534"/>
                      </a:lnTo>
                      <a:lnTo>
                        <a:pt x="1034" y="270"/>
                      </a:lnTo>
                      <a:lnTo>
                        <a:pt x="1064" y="84"/>
                      </a:lnTo>
                      <a:lnTo>
                        <a:pt x="977" y="0"/>
                      </a:lnTo>
                      <a:lnTo>
                        <a:pt x="836" y="65"/>
                      </a:lnTo>
                      <a:lnTo>
                        <a:pt x="969" y="107"/>
                      </a:lnTo>
                      <a:lnTo>
                        <a:pt x="876" y="352"/>
                      </a:lnTo>
                      <a:lnTo>
                        <a:pt x="690" y="656"/>
                      </a:lnTo>
                      <a:lnTo>
                        <a:pt x="350" y="1008"/>
                      </a:lnTo>
                      <a:lnTo>
                        <a:pt x="116" y="1114"/>
                      </a:lnTo>
                      <a:lnTo>
                        <a:pt x="135" y="943"/>
                      </a:lnTo>
                      <a:lnTo>
                        <a:pt x="437" y="504"/>
                      </a:lnTo>
                      <a:lnTo>
                        <a:pt x="831" y="118"/>
                      </a:lnTo>
                      <a:lnTo>
                        <a:pt x="741" y="129"/>
                      </a:lnTo>
                      <a:lnTo>
                        <a:pt x="741" y="12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3" name="Freeform 39"/>
                <p:cNvSpPr>
                  <a:spLocks/>
                </p:cNvSpPr>
                <p:nvPr userDrawn="1"/>
              </p:nvSpPr>
              <p:spPr bwMode="auto">
                <a:xfrm rot="-3172564">
                  <a:off x="4858" y="182"/>
                  <a:ext cx="505" cy="898"/>
                </a:xfrm>
                <a:custGeom>
                  <a:avLst/>
                  <a:gdLst>
                    <a:gd name="T0" fmla="*/ 1941 w 2002"/>
                    <a:gd name="T1" fmla="*/ 0 h 2521"/>
                    <a:gd name="T2" fmla="*/ 0 w 2002"/>
                    <a:gd name="T3" fmla="*/ 2521 h 2521"/>
                    <a:gd name="T4" fmla="*/ 192 w 2002"/>
                    <a:gd name="T5" fmla="*/ 2450 h 2521"/>
                    <a:gd name="T6" fmla="*/ 2002 w 2002"/>
                    <a:gd name="T7" fmla="*/ 61 h 2521"/>
                    <a:gd name="T8" fmla="*/ 1941 w 2002"/>
                    <a:gd name="T9" fmla="*/ 0 h 2521"/>
                    <a:gd name="T10" fmla="*/ 1941 w 2002"/>
                    <a:gd name="T11" fmla="*/ 0 h 2521"/>
                  </a:gdLst>
                  <a:ahLst/>
                  <a:cxnLst>
                    <a:cxn ang="0">
                      <a:pos x="T0" y="T1"/>
                    </a:cxn>
                    <a:cxn ang="0">
                      <a:pos x="T2" y="T3"/>
                    </a:cxn>
                    <a:cxn ang="0">
                      <a:pos x="T4" y="T5"/>
                    </a:cxn>
                    <a:cxn ang="0">
                      <a:pos x="T6" y="T7"/>
                    </a:cxn>
                    <a:cxn ang="0">
                      <a:pos x="T8" y="T9"/>
                    </a:cxn>
                    <a:cxn ang="0">
                      <a:pos x="T10" y="T11"/>
                    </a:cxn>
                  </a:cxnLst>
                  <a:rect l="0" t="0" r="r" b="b"/>
                  <a:pathLst>
                    <a:path w="2002" h="2521">
                      <a:moveTo>
                        <a:pt x="1941" y="0"/>
                      </a:moveTo>
                      <a:lnTo>
                        <a:pt x="0" y="2521"/>
                      </a:lnTo>
                      <a:lnTo>
                        <a:pt x="192" y="2450"/>
                      </a:lnTo>
                      <a:lnTo>
                        <a:pt x="2002" y="61"/>
                      </a:lnTo>
                      <a:lnTo>
                        <a:pt x="1941" y="0"/>
                      </a:lnTo>
                      <a:lnTo>
                        <a:pt x="1941"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4" name="Freeform 40"/>
                <p:cNvSpPr>
                  <a:spLocks/>
                </p:cNvSpPr>
                <p:nvPr userDrawn="1"/>
              </p:nvSpPr>
              <p:spPr bwMode="auto">
                <a:xfrm rot="-3172564">
                  <a:off x="4903" y="-19"/>
                  <a:ext cx="758" cy="1344"/>
                </a:xfrm>
                <a:custGeom>
                  <a:avLst/>
                  <a:gdLst>
                    <a:gd name="T0" fmla="*/ 95 w 3007"/>
                    <a:gd name="T1" fmla="*/ 2844 h 3771"/>
                    <a:gd name="T2" fmla="*/ 394 w 3007"/>
                    <a:gd name="T3" fmla="*/ 2834 h 3771"/>
                    <a:gd name="T4" fmla="*/ 821 w 3007"/>
                    <a:gd name="T5" fmla="*/ 3009 h 3771"/>
                    <a:gd name="T6" fmla="*/ 681 w 3007"/>
                    <a:gd name="T7" fmla="*/ 2817 h 3771"/>
                    <a:gd name="T8" fmla="*/ 367 w 3007"/>
                    <a:gd name="T9" fmla="*/ 2703 h 3771"/>
                    <a:gd name="T10" fmla="*/ 637 w 3007"/>
                    <a:gd name="T11" fmla="*/ 2720 h 3771"/>
                    <a:gd name="T12" fmla="*/ 979 w 3007"/>
                    <a:gd name="T13" fmla="*/ 2870 h 3771"/>
                    <a:gd name="T14" fmla="*/ 2859 w 3007"/>
                    <a:gd name="T15" fmla="*/ 420 h 3771"/>
                    <a:gd name="T16" fmla="*/ 2578 w 3007"/>
                    <a:gd name="T17" fmla="*/ 148 h 3771"/>
                    <a:gd name="T18" fmla="*/ 2308 w 3007"/>
                    <a:gd name="T19" fmla="*/ 0 h 3771"/>
                    <a:gd name="T20" fmla="*/ 2692 w 3007"/>
                    <a:gd name="T21" fmla="*/ 78 h 3771"/>
                    <a:gd name="T22" fmla="*/ 3007 w 3007"/>
                    <a:gd name="T23" fmla="*/ 428 h 3771"/>
                    <a:gd name="T24" fmla="*/ 831 w 3007"/>
                    <a:gd name="T25" fmla="*/ 3273 h 3771"/>
                    <a:gd name="T26" fmla="*/ 481 w 3007"/>
                    <a:gd name="T27" fmla="*/ 3412 h 3771"/>
                    <a:gd name="T28" fmla="*/ 105 w 3007"/>
                    <a:gd name="T29" fmla="*/ 3771 h 3771"/>
                    <a:gd name="T30" fmla="*/ 0 w 3007"/>
                    <a:gd name="T31" fmla="*/ 3667 h 3771"/>
                    <a:gd name="T32" fmla="*/ 131 w 3007"/>
                    <a:gd name="T33" fmla="*/ 3631 h 3771"/>
                    <a:gd name="T34" fmla="*/ 376 w 3007"/>
                    <a:gd name="T35" fmla="*/ 3385 h 3771"/>
                    <a:gd name="T36" fmla="*/ 165 w 3007"/>
                    <a:gd name="T37" fmla="*/ 3273 h 3771"/>
                    <a:gd name="T38" fmla="*/ 165 w 3007"/>
                    <a:gd name="T39" fmla="*/ 3176 h 3771"/>
                    <a:gd name="T40" fmla="*/ 411 w 3007"/>
                    <a:gd name="T41" fmla="*/ 3298 h 3771"/>
                    <a:gd name="T42" fmla="*/ 411 w 3007"/>
                    <a:gd name="T43" fmla="*/ 3186 h 3771"/>
                    <a:gd name="T44" fmla="*/ 603 w 3007"/>
                    <a:gd name="T45" fmla="*/ 3220 h 3771"/>
                    <a:gd name="T46" fmla="*/ 428 w 3007"/>
                    <a:gd name="T47" fmla="*/ 3079 h 3771"/>
                    <a:gd name="T48" fmla="*/ 629 w 3007"/>
                    <a:gd name="T49" fmla="*/ 3062 h 3771"/>
                    <a:gd name="T50" fmla="*/ 95 w 3007"/>
                    <a:gd name="T51" fmla="*/ 2844 h 3771"/>
                    <a:gd name="T52" fmla="*/ 95 w 3007"/>
                    <a:gd name="T53" fmla="*/ 2844 h 3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07" h="3771">
                      <a:moveTo>
                        <a:pt x="95" y="2844"/>
                      </a:moveTo>
                      <a:lnTo>
                        <a:pt x="394" y="2834"/>
                      </a:lnTo>
                      <a:lnTo>
                        <a:pt x="821" y="3009"/>
                      </a:lnTo>
                      <a:lnTo>
                        <a:pt x="681" y="2817"/>
                      </a:lnTo>
                      <a:lnTo>
                        <a:pt x="367" y="2703"/>
                      </a:lnTo>
                      <a:lnTo>
                        <a:pt x="637" y="2720"/>
                      </a:lnTo>
                      <a:lnTo>
                        <a:pt x="979" y="2870"/>
                      </a:lnTo>
                      <a:lnTo>
                        <a:pt x="2859" y="420"/>
                      </a:lnTo>
                      <a:lnTo>
                        <a:pt x="2578" y="148"/>
                      </a:lnTo>
                      <a:lnTo>
                        <a:pt x="2308" y="0"/>
                      </a:lnTo>
                      <a:lnTo>
                        <a:pt x="2692" y="78"/>
                      </a:lnTo>
                      <a:lnTo>
                        <a:pt x="3007" y="428"/>
                      </a:lnTo>
                      <a:lnTo>
                        <a:pt x="831" y="3273"/>
                      </a:lnTo>
                      <a:lnTo>
                        <a:pt x="481" y="3412"/>
                      </a:lnTo>
                      <a:lnTo>
                        <a:pt x="105" y="3771"/>
                      </a:lnTo>
                      <a:lnTo>
                        <a:pt x="0" y="3667"/>
                      </a:lnTo>
                      <a:lnTo>
                        <a:pt x="131" y="3631"/>
                      </a:lnTo>
                      <a:lnTo>
                        <a:pt x="376" y="3385"/>
                      </a:lnTo>
                      <a:lnTo>
                        <a:pt x="165" y="3273"/>
                      </a:lnTo>
                      <a:lnTo>
                        <a:pt x="165" y="3176"/>
                      </a:lnTo>
                      <a:lnTo>
                        <a:pt x="411" y="3298"/>
                      </a:lnTo>
                      <a:lnTo>
                        <a:pt x="411" y="3186"/>
                      </a:lnTo>
                      <a:lnTo>
                        <a:pt x="603" y="3220"/>
                      </a:lnTo>
                      <a:lnTo>
                        <a:pt x="428" y="3079"/>
                      </a:lnTo>
                      <a:lnTo>
                        <a:pt x="629" y="3062"/>
                      </a:lnTo>
                      <a:lnTo>
                        <a:pt x="95" y="2844"/>
                      </a:lnTo>
                      <a:lnTo>
                        <a:pt x="95" y="284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5" name="Freeform 41"/>
                <p:cNvSpPr>
                  <a:spLocks/>
                </p:cNvSpPr>
                <p:nvPr userDrawn="1"/>
              </p:nvSpPr>
              <p:spPr bwMode="auto">
                <a:xfrm rot="-3172564">
                  <a:off x="5297" y="897"/>
                  <a:ext cx="169" cy="122"/>
                </a:xfrm>
                <a:custGeom>
                  <a:avLst/>
                  <a:gdLst>
                    <a:gd name="T0" fmla="*/ 0 w 673"/>
                    <a:gd name="T1" fmla="*/ 80 h 342"/>
                    <a:gd name="T2" fmla="*/ 255 w 673"/>
                    <a:gd name="T3" fmla="*/ 106 h 342"/>
                    <a:gd name="T4" fmla="*/ 639 w 673"/>
                    <a:gd name="T5" fmla="*/ 342 h 342"/>
                    <a:gd name="T6" fmla="*/ 673 w 673"/>
                    <a:gd name="T7" fmla="*/ 289 h 342"/>
                    <a:gd name="T8" fmla="*/ 447 w 673"/>
                    <a:gd name="T9" fmla="*/ 114 h 342"/>
                    <a:gd name="T10" fmla="*/ 26 w 673"/>
                    <a:gd name="T11" fmla="*/ 0 h 342"/>
                    <a:gd name="T12" fmla="*/ 0 w 673"/>
                    <a:gd name="T13" fmla="*/ 80 h 342"/>
                    <a:gd name="T14" fmla="*/ 0 w 673"/>
                    <a:gd name="T15" fmla="*/ 80 h 3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3" h="342">
                      <a:moveTo>
                        <a:pt x="0" y="80"/>
                      </a:moveTo>
                      <a:lnTo>
                        <a:pt x="255" y="106"/>
                      </a:lnTo>
                      <a:lnTo>
                        <a:pt x="639" y="342"/>
                      </a:lnTo>
                      <a:lnTo>
                        <a:pt x="673" y="289"/>
                      </a:lnTo>
                      <a:lnTo>
                        <a:pt x="447" y="114"/>
                      </a:lnTo>
                      <a:lnTo>
                        <a:pt x="26" y="0"/>
                      </a:lnTo>
                      <a:lnTo>
                        <a:pt x="0" y="80"/>
                      </a:lnTo>
                      <a:lnTo>
                        <a:pt x="0" y="8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6" name="Freeform 42"/>
                <p:cNvSpPr>
                  <a:spLocks/>
                </p:cNvSpPr>
                <p:nvPr userDrawn="1"/>
              </p:nvSpPr>
              <p:spPr bwMode="auto">
                <a:xfrm rot="-3172564">
                  <a:off x="5253" y="806"/>
                  <a:ext cx="181" cy="144"/>
                </a:xfrm>
                <a:custGeom>
                  <a:avLst/>
                  <a:gdLst>
                    <a:gd name="T0" fmla="*/ 0 w 716"/>
                    <a:gd name="T1" fmla="*/ 78 h 403"/>
                    <a:gd name="T2" fmla="*/ 340 w 716"/>
                    <a:gd name="T3" fmla="*/ 148 h 403"/>
                    <a:gd name="T4" fmla="*/ 638 w 716"/>
                    <a:gd name="T5" fmla="*/ 403 h 403"/>
                    <a:gd name="T6" fmla="*/ 716 w 716"/>
                    <a:gd name="T7" fmla="*/ 296 h 403"/>
                    <a:gd name="T8" fmla="*/ 420 w 716"/>
                    <a:gd name="T9" fmla="*/ 114 h 403"/>
                    <a:gd name="T10" fmla="*/ 70 w 716"/>
                    <a:gd name="T11" fmla="*/ 0 h 403"/>
                    <a:gd name="T12" fmla="*/ 0 w 716"/>
                    <a:gd name="T13" fmla="*/ 78 h 403"/>
                    <a:gd name="T14" fmla="*/ 0 w 716"/>
                    <a:gd name="T15" fmla="*/ 78 h 4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6" h="403">
                      <a:moveTo>
                        <a:pt x="0" y="78"/>
                      </a:moveTo>
                      <a:lnTo>
                        <a:pt x="340" y="148"/>
                      </a:lnTo>
                      <a:lnTo>
                        <a:pt x="638" y="403"/>
                      </a:lnTo>
                      <a:lnTo>
                        <a:pt x="716" y="296"/>
                      </a:lnTo>
                      <a:lnTo>
                        <a:pt x="420" y="114"/>
                      </a:lnTo>
                      <a:lnTo>
                        <a:pt x="70" y="0"/>
                      </a:lnTo>
                      <a:lnTo>
                        <a:pt x="0" y="78"/>
                      </a:lnTo>
                      <a:lnTo>
                        <a:pt x="0" y="7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7" name="Freeform 43"/>
                <p:cNvSpPr>
                  <a:spLocks/>
                </p:cNvSpPr>
                <p:nvPr userDrawn="1"/>
              </p:nvSpPr>
              <p:spPr bwMode="auto">
                <a:xfrm rot="-3172564">
                  <a:off x="4985" y="210"/>
                  <a:ext cx="181" cy="147"/>
                </a:xfrm>
                <a:custGeom>
                  <a:avLst/>
                  <a:gdLst>
                    <a:gd name="T0" fmla="*/ 0 w 717"/>
                    <a:gd name="T1" fmla="*/ 78 h 411"/>
                    <a:gd name="T2" fmla="*/ 316 w 717"/>
                    <a:gd name="T3" fmla="*/ 139 h 411"/>
                    <a:gd name="T4" fmla="*/ 649 w 717"/>
                    <a:gd name="T5" fmla="*/ 411 h 411"/>
                    <a:gd name="T6" fmla="*/ 717 w 717"/>
                    <a:gd name="T7" fmla="*/ 314 h 411"/>
                    <a:gd name="T8" fmla="*/ 394 w 717"/>
                    <a:gd name="T9" fmla="*/ 87 h 411"/>
                    <a:gd name="T10" fmla="*/ 54 w 717"/>
                    <a:gd name="T11" fmla="*/ 0 h 411"/>
                    <a:gd name="T12" fmla="*/ 0 w 717"/>
                    <a:gd name="T13" fmla="*/ 78 h 411"/>
                    <a:gd name="T14" fmla="*/ 0 w 717"/>
                    <a:gd name="T15" fmla="*/ 78 h 4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7" h="411">
                      <a:moveTo>
                        <a:pt x="0" y="78"/>
                      </a:moveTo>
                      <a:lnTo>
                        <a:pt x="316" y="139"/>
                      </a:lnTo>
                      <a:lnTo>
                        <a:pt x="649" y="411"/>
                      </a:lnTo>
                      <a:lnTo>
                        <a:pt x="717" y="314"/>
                      </a:lnTo>
                      <a:lnTo>
                        <a:pt x="394" y="87"/>
                      </a:lnTo>
                      <a:lnTo>
                        <a:pt x="54" y="0"/>
                      </a:lnTo>
                      <a:lnTo>
                        <a:pt x="0" y="78"/>
                      </a:lnTo>
                      <a:lnTo>
                        <a:pt x="0" y="7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8" name="Freeform 44"/>
                <p:cNvSpPr>
                  <a:spLocks/>
                </p:cNvSpPr>
                <p:nvPr userDrawn="1"/>
              </p:nvSpPr>
              <p:spPr bwMode="auto">
                <a:xfrm rot="-3172564">
                  <a:off x="4948" y="142"/>
                  <a:ext cx="179" cy="138"/>
                </a:xfrm>
                <a:custGeom>
                  <a:avLst/>
                  <a:gdLst>
                    <a:gd name="T0" fmla="*/ 0 w 709"/>
                    <a:gd name="T1" fmla="*/ 88 h 386"/>
                    <a:gd name="T2" fmla="*/ 272 w 709"/>
                    <a:gd name="T3" fmla="*/ 131 h 386"/>
                    <a:gd name="T4" fmla="*/ 665 w 709"/>
                    <a:gd name="T5" fmla="*/ 386 h 386"/>
                    <a:gd name="T6" fmla="*/ 709 w 709"/>
                    <a:gd name="T7" fmla="*/ 308 h 386"/>
                    <a:gd name="T8" fmla="*/ 306 w 709"/>
                    <a:gd name="T9" fmla="*/ 53 h 386"/>
                    <a:gd name="T10" fmla="*/ 43 w 709"/>
                    <a:gd name="T11" fmla="*/ 0 h 386"/>
                    <a:gd name="T12" fmla="*/ 0 w 709"/>
                    <a:gd name="T13" fmla="*/ 88 h 386"/>
                    <a:gd name="T14" fmla="*/ 0 w 709"/>
                    <a:gd name="T15" fmla="*/ 88 h 3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9" h="386">
                      <a:moveTo>
                        <a:pt x="0" y="88"/>
                      </a:moveTo>
                      <a:lnTo>
                        <a:pt x="272" y="131"/>
                      </a:lnTo>
                      <a:lnTo>
                        <a:pt x="665" y="386"/>
                      </a:lnTo>
                      <a:lnTo>
                        <a:pt x="709" y="308"/>
                      </a:lnTo>
                      <a:lnTo>
                        <a:pt x="306" y="53"/>
                      </a:lnTo>
                      <a:lnTo>
                        <a:pt x="43" y="0"/>
                      </a:lnTo>
                      <a:lnTo>
                        <a:pt x="0" y="88"/>
                      </a:lnTo>
                      <a:lnTo>
                        <a:pt x="0" y="8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
          <p:nvSpPr>
            <p:cNvPr id="1164" name="Line 140"/>
            <p:cNvSpPr>
              <a:spLocks noChangeShapeType="1"/>
            </p:cNvSpPr>
            <p:nvPr userDrawn="1"/>
          </p:nvSpPr>
          <p:spPr bwMode="auto">
            <a:xfrm>
              <a:off x="4870" y="84"/>
              <a:ext cx="42" cy="96"/>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omic Sans MS" charset="0"/>
          <a:ea typeface="ＭＳ Ｐゴシック" charset="0"/>
        </a:defRPr>
      </a:lvl2pPr>
      <a:lvl3pPr algn="ctr" rtl="0" eaLnBrk="1" fontAlgn="base" hangingPunct="1">
        <a:spcBef>
          <a:spcPct val="0"/>
        </a:spcBef>
        <a:spcAft>
          <a:spcPct val="0"/>
        </a:spcAft>
        <a:defRPr sz="4400">
          <a:solidFill>
            <a:schemeClr val="tx1"/>
          </a:solidFill>
          <a:latin typeface="Comic Sans MS" charset="0"/>
          <a:ea typeface="ＭＳ Ｐゴシック" charset="0"/>
        </a:defRPr>
      </a:lvl3pPr>
      <a:lvl4pPr algn="ctr" rtl="0" eaLnBrk="1" fontAlgn="base" hangingPunct="1">
        <a:spcBef>
          <a:spcPct val="0"/>
        </a:spcBef>
        <a:spcAft>
          <a:spcPct val="0"/>
        </a:spcAft>
        <a:defRPr sz="4400">
          <a:solidFill>
            <a:schemeClr val="tx1"/>
          </a:solidFill>
          <a:latin typeface="Comic Sans MS" charset="0"/>
          <a:ea typeface="ＭＳ Ｐゴシック" charset="0"/>
        </a:defRPr>
      </a:lvl4pPr>
      <a:lvl5pPr algn="ctr" rtl="0" eaLnBrk="1" fontAlgn="base" hangingPunct="1">
        <a:spcBef>
          <a:spcPct val="0"/>
        </a:spcBef>
        <a:spcAft>
          <a:spcPct val="0"/>
        </a:spcAft>
        <a:defRPr sz="4400">
          <a:solidFill>
            <a:schemeClr val="tx1"/>
          </a:solidFill>
          <a:latin typeface="Comic Sans MS" charset="0"/>
          <a:ea typeface="ＭＳ Ｐゴシック" charset="0"/>
        </a:defRPr>
      </a:lvl5pPr>
      <a:lvl6pPr marL="457200" algn="ctr" rtl="0" eaLnBrk="1" fontAlgn="base" hangingPunct="1">
        <a:spcBef>
          <a:spcPct val="0"/>
        </a:spcBef>
        <a:spcAft>
          <a:spcPct val="0"/>
        </a:spcAft>
        <a:defRPr sz="4400">
          <a:solidFill>
            <a:schemeClr val="tx1"/>
          </a:solidFill>
          <a:latin typeface="Comic Sans MS" charset="0"/>
          <a:ea typeface="ＭＳ Ｐゴシック" charset="0"/>
        </a:defRPr>
      </a:lvl6pPr>
      <a:lvl7pPr marL="914400" algn="ctr" rtl="0" eaLnBrk="1" fontAlgn="base" hangingPunct="1">
        <a:spcBef>
          <a:spcPct val="0"/>
        </a:spcBef>
        <a:spcAft>
          <a:spcPct val="0"/>
        </a:spcAft>
        <a:defRPr sz="4400">
          <a:solidFill>
            <a:schemeClr val="tx1"/>
          </a:solidFill>
          <a:latin typeface="Comic Sans MS" charset="0"/>
          <a:ea typeface="ＭＳ Ｐゴシック" charset="0"/>
        </a:defRPr>
      </a:lvl7pPr>
      <a:lvl8pPr marL="1371600" algn="ctr" rtl="0" eaLnBrk="1" fontAlgn="base" hangingPunct="1">
        <a:spcBef>
          <a:spcPct val="0"/>
        </a:spcBef>
        <a:spcAft>
          <a:spcPct val="0"/>
        </a:spcAft>
        <a:defRPr sz="4400">
          <a:solidFill>
            <a:schemeClr val="tx1"/>
          </a:solidFill>
          <a:latin typeface="Comic Sans MS" charset="0"/>
          <a:ea typeface="ＭＳ Ｐゴシック" charset="0"/>
        </a:defRPr>
      </a:lvl8pPr>
      <a:lvl9pPr marL="1828800" algn="ctr" rtl="0" eaLnBrk="1" fontAlgn="base" hangingPunct="1">
        <a:spcBef>
          <a:spcPct val="0"/>
        </a:spcBef>
        <a:spcAft>
          <a:spcPct val="0"/>
        </a:spcAft>
        <a:defRPr sz="4400">
          <a:solidFill>
            <a:schemeClr val="tx1"/>
          </a:solidFill>
          <a:latin typeface="Comic Sans MS" charset="0"/>
          <a:ea typeface="ＭＳ Ｐゴシック"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sz="2400" dirty="0" smtClean="0"/>
              <a:t>Billy Gryphen’s House and Other Important Places: The Children’s Geography of the Arcadia Neighborhood  </a:t>
            </a:r>
            <a:endParaRPr lang="en-US" sz="2400" dirty="0"/>
          </a:p>
        </p:txBody>
      </p:sp>
      <p:sp>
        <p:nvSpPr>
          <p:cNvPr id="5" name="Subtitle 4"/>
          <p:cNvSpPr>
            <a:spLocks noGrp="1"/>
          </p:cNvSpPr>
          <p:nvPr>
            <p:ph type="subTitle" idx="1"/>
          </p:nvPr>
        </p:nvSpPr>
        <p:spPr/>
        <p:txBody>
          <a:bodyPr/>
          <a:lstStyle/>
          <a:p>
            <a:r>
              <a:rPr lang="en-US" dirty="0" smtClean="0"/>
              <a:t>Sophie Biddle</a:t>
            </a:r>
          </a:p>
          <a:p>
            <a:r>
              <a:rPr lang="en-US" sz="1400" dirty="0" smtClean="0"/>
              <a:t>Portland State University (USA)</a:t>
            </a:r>
            <a:endParaRPr lang="en-US" sz="1400" dirty="0"/>
          </a:p>
        </p:txBody>
      </p:sp>
    </p:spTree>
    <p:extLst>
      <p:ext uri="{BB962C8B-B14F-4D97-AF65-F5344CB8AC3E}">
        <p14:creationId xmlns:p14="http://schemas.microsoft.com/office/powerpoint/2010/main" val="355155047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16" y="6"/>
            <a:ext cx="6870700" cy="1600200"/>
          </a:xfrm>
        </p:spPr>
        <p:txBody>
          <a:bodyPr/>
          <a:lstStyle/>
          <a:p>
            <a:r>
              <a:rPr lang="en-US" dirty="0" smtClean="0"/>
              <a:t>Research Design: The Mosaic Approach</a:t>
            </a:r>
            <a:endParaRPr lang="en-US" dirty="0"/>
          </a:p>
        </p:txBody>
      </p:sp>
      <p:sp>
        <p:nvSpPr>
          <p:cNvPr id="3" name="Content Placeholder 2"/>
          <p:cNvSpPr>
            <a:spLocks noGrp="1"/>
          </p:cNvSpPr>
          <p:nvPr>
            <p:ph idx="1"/>
          </p:nvPr>
        </p:nvSpPr>
        <p:spPr>
          <a:xfrm>
            <a:off x="685816" y="1900160"/>
            <a:ext cx="7696200" cy="3657600"/>
          </a:xfrm>
        </p:spPr>
        <p:txBody>
          <a:bodyPr/>
          <a:lstStyle/>
          <a:p>
            <a:r>
              <a:rPr lang="en-US" dirty="0" smtClean="0"/>
              <a:t>Mapmaking &amp; Focus Group Interviews </a:t>
            </a:r>
          </a:p>
          <a:p>
            <a:endParaRPr lang="en-US" dirty="0"/>
          </a:p>
          <a:p>
            <a:r>
              <a:rPr lang="en-US" dirty="0" smtClean="0"/>
              <a:t>Photojournalism &amp; Walk-Around Interviews </a:t>
            </a:r>
          </a:p>
          <a:p>
            <a:endParaRPr lang="en-US" dirty="0"/>
          </a:p>
          <a:p>
            <a:r>
              <a:rPr lang="en-US" dirty="0" smtClean="0"/>
              <a:t>Participant Observation</a:t>
            </a:r>
            <a:endParaRPr lang="en-US" dirty="0"/>
          </a:p>
        </p:txBody>
      </p:sp>
    </p:spTree>
    <p:extLst>
      <p:ext uri="{BB962C8B-B14F-4D97-AF65-F5344CB8AC3E}">
        <p14:creationId xmlns:p14="http://schemas.microsoft.com/office/powerpoint/2010/main" val="84556772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18"/>
            <a:ext cx="6870700" cy="1600200"/>
          </a:xfrm>
        </p:spPr>
        <p:txBody>
          <a:bodyPr/>
          <a:lstStyle/>
          <a:p>
            <a:r>
              <a:rPr lang="en-US" sz="4000" dirty="0" smtClean="0"/>
              <a:t>Key Finding #1: </a:t>
            </a:r>
            <a:br>
              <a:rPr lang="en-US" sz="4000" dirty="0" smtClean="0"/>
            </a:br>
            <a:r>
              <a:rPr lang="en-US" sz="4000" dirty="0" smtClean="0"/>
              <a:t>Defining the Neighborhood</a:t>
            </a:r>
            <a:endParaRPr lang="en-US" sz="4000" dirty="0"/>
          </a:p>
        </p:txBody>
      </p:sp>
      <p:sp>
        <p:nvSpPr>
          <p:cNvPr id="3" name="Content Placeholder 2"/>
          <p:cNvSpPr>
            <a:spLocks noGrp="1"/>
          </p:cNvSpPr>
          <p:nvPr>
            <p:ph idx="1"/>
          </p:nvPr>
        </p:nvSpPr>
        <p:spPr/>
        <p:txBody>
          <a:bodyPr/>
          <a:lstStyle/>
          <a:p>
            <a:r>
              <a:rPr lang="en-US" sz="2600" dirty="0" smtClean="0"/>
              <a:t>Age: younger kids typically depict smaller geographic ranges than older kids</a:t>
            </a:r>
          </a:p>
          <a:p>
            <a:endParaRPr lang="en-US" sz="2600" dirty="0" smtClean="0"/>
          </a:p>
          <a:p>
            <a:r>
              <a:rPr lang="en-US" sz="2600" dirty="0" smtClean="0"/>
              <a:t>Personality: more outgoing kids discuss larger neighborhood ranges </a:t>
            </a:r>
          </a:p>
          <a:p>
            <a:pPr marL="0" indent="0">
              <a:buNone/>
            </a:pPr>
            <a:endParaRPr lang="en-US" sz="2600" dirty="0" smtClean="0"/>
          </a:p>
          <a:p>
            <a:r>
              <a:rPr lang="en-US" sz="2600" dirty="0" smtClean="0"/>
              <a:t>Sense of autonomy: Neighborhood boundaries are based on areas of independence</a:t>
            </a:r>
            <a:endParaRPr lang="en-US" sz="2600" dirty="0"/>
          </a:p>
          <a:p>
            <a:endParaRPr lang="en-US" dirty="0"/>
          </a:p>
        </p:txBody>
      </p:sp>
    </p:spTree>
    <p:extLst>
      <p:ext uri="{BB962C8B-B14F-4D97-AF65-F5344CB8AC3E}">
        <p14:creationId xmlns:p14="http://schemas.microsoft.com/office/powerpoint/2010/main" val="232238505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littles map bo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917635"/>
          </a:xfrm>
          <a:prstGeom prst="rect">
            <a:avLst/>
          </a:prstGeom>
        </p:spPr>
      </p:pic>
    </p:spTree>
    <p:extLst>
      <p:ext uri="{BB962C8B-B14F-4D97-AF65-F5344CB8AC3E}">
        <p14:creationId xmlns:p14="http://schemas.microsoft.com/office/powerpoint/2010/main" val="15660789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map u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1065319" y="-1068123"/>
            <a:ext cx="7013043" cy="9144002"/>
          </a:xfrm>
          <a:prstGeom prst="rect">
            <a:avLst/>
          </a:prstGeom>
        </p:spPr>
      </p:pic>
    </p:spTree>
    <p:extLst>
      <p:ext uri="{BB962C8B-B14F-4D97-AF65-F5344CB8AC3E}">
        <p14:creationId xmlns:p14="http://schemas.microsoft.com/office/powerpoint/2010/main" val="14234666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Finding #2: Community</a:t>
            </a:r>
            <a:endParaRPr lang="en-US" dirty="0"/>
          </a:p>
        </p:txBody>
      </p:sp>
      <p:sp>
        <p:nvSpPr>
          <p:cNvPr id="3" name="Content Placeholder 2"/>
          <p:cNvSpPr>
            <a:spLocks noGrp="1"/>
          </p:cNvSpPr>
          <p:nvPr>
            <p:ph idx="1"/>
          </p:nvPr>
        </p:nvSpPr>
        <p:spPr>
          <a:xfrm>
            <a:off x="685800" y="2057400"/>
            <a:ext cx="7696200" cy="3657600"/>
          </a:xfrm>
        </p:spPr>
        <p:txBody>
          <a:bodyPr/>
          <a:lstStyle/>
          <a:p>
            <a:r>
              <a:rPr lang="en-US" sz="2600" dirty="0" smtClean="0"/>
              <a:t>Kids both participate in and help to create a sense of community</a:t>
            </a:r>
          </a:p>
          <a:p>
            <a:endParaRPr lang="en-US" sz="2600" dirty="0"/>
          </a:p>
          <a:p>
            <a:r>
              <a:rPr lang="en-US" sz="2600" dirty="0"/>
              <a:t>Knowing other kids and adults is indicator of neighborhood feeling “good” or “safe”  </a:t>
            </a:r>
            <a:endParaRPr lang="en-US" sz="2600" dirty="0" smtClean="0"/>
          </a:p>
          <a:p>
            <a:pPr marL="0" indent="0">
              <a:buNone/>
            </a:pPr>
            <a:endParaRPr lang="en-US" sz="2600" dirty="0" smtClean="0"/>
          </a:p>
          <a:p>
            <a:r>
              <a:rPr lang="en-US" sz="2600" dirty="0" smtClean="0"/>
              <a:t>Kids strive for socially equitable communities</a:t>
            </a:r>
          </a:p>
          <a:p>
            <a:pPr marL="0" indent="0">
              <a:buNone/>
            </a:pPr>
            <a:endParaRPr lang="en-US" sz="2600" dirty="0" smtClean="0"/>
          </a:p>
        </p:txBody>
      </p:sp>
    </p:spTree>
    <p:extLst>
      <p:ext uri="{BB962C8B-B14F-4D97-AF65-F5344CB8AC3E}">
        <p14:creationId xmlns:p14="http://schemas.microsoft.com/office/powerpoint/2010/main" val="87050510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Macintosh HD:Users:Sophie:Pictures:iPhoto Library.photolibrary:Previews:2017:04:11:20170411-160435:v7dNOZBdScyXZbQtZ9cUsw:38420007.jpg"/>
          <p:cNvPicPr/>
          <p:nvPr/>
        </p:nvPicPr>
        <p:blipFill>
          <a:blip r:embed="rId3">
            <a:extLst>
              <a:ext uri="{28A0092B-C50C-407E-A947-70E740481C1C}">
                <a14:useLocalDpi xmlns:a14="http://schemas.microsoft.com/office/drawing/2010/main" val="0"/>
              </a:ext>
            </a:extLst>
          </a:blip>
          <a:srcRect/>
          <a:stretch>
            <a:fillRect/>
          </a:stretch>
        </p:blipFill>
        <p:spPr bwMode="auto">
          <a:xfrm>
            <a:off x="10" y="2"/>
            <a:ext cx="9143989" cy="6857997"/>
          </a:xfrm>
          <a:prstGeom prst="rect">
            <a:avLst/>
          </a:prstGeom>
          <a:noFill/>
          <a:ln>
            <a:noFill/>
          </a:ln>
        </p:spPr>
      </p:pic>
    </p:spTree>
    <p:extLst>
      <p:ext uri="{BB962C8B-B14F-4D97-AF65-F5344CB8AC3E}">
        <p14:creationId xmlns:p14="http://schemas.microsoft.com/office/powerpoint/2010/main" val="34034237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0750000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97579" cy="6858000"/>
          </a:xfrm>
          <a:prstGeom prst="rect">
            <a:avLst/>
          </a:prstGeom>
        </p:spPr>
      </p:pic>
    </p:spTree>
    <p:extLst>
      <p:ext uri="{BB962C8B-B14F-4D97-AF65-F5344CB8AC3E}">
        <p14:creationId xmlns:p14="http://schemas.microsoft.com/office/powerpoint/2010/main" val="35512139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Tiana Map.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66350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6870700" cy="860722"/>
          </a:xfrm>
        </p:spPr>
        <p:txBody>
          <a:bodyPr/>
          <a:lstStyle/>
          <a:p>
            <a:r>
              <a:rPr lang="en-US" sz="4000" dirty="0" smtClean="0"/>
              <a:t>Key Finding #3:</a:t>
            </a:r>
            <a:br>
              <a:rPr lang="en-US" sz="4000" dirty="0" smtClean="0"/>
            </a:br>
            <a:r>
              <a:rPr lang="en-US" sz="4000" dirty="0" smtClean="0"/>
              <a:t>Socio-Spatial Geographies</a:t>
            </a:r>
            <a:endParaRPr lang="en-US" sz="4000" dirty="0"/>
          </a:p>
        </p:txBody>
      </p:sp>
      <p:sp>
        <p:nvSpPr>
          <p:cNvPr id="3" name="Content Placeholder 2"/>
          <p:cNvSpPr>
            <a:spLocks noGrp="1"/>
          </p:cNvSpPr>
          <p:nvPr>
            <p:ph idx="1"/>
          </p:nvPr>
        </p:nvSpPr>
        <p:spPr>
          <a:xfrm>
            <a:off x="838200" y="1600200"/>
            <a:ext cx="7696200" cy="4088034"/>
          </a:xfrm>
        </p:spPr>
        <p:txBody>
          <a:bodyPr/>
          <a:lstStyle/>
          <a:p>
            <a:r>
              <a:rPr lang="en-US" sz="2600" dirty="0" smtClean="0"/>
              <a:t>Kids’ geographies are socio-spatial. Places have meaning based on social significance.</a:t>
            </a:r>
          </a:p>
          <a:p>
            <a:endParaRPr lang="en-US" sz="2600" dirty="0" smtClean="0"/>
          </a:p>
          <a:p>
            <a:r>
              <a:rPr lang="en-US" sz="2600" dirty="0" smtClean="0"/>
              <a:t> Kids value places of emotional and physical sustenance: play areas, gardens, etc. </a:t>
            </a:r>
          </a:p>
          <a:p>
            <a:endParaRPr lang="en-US" sz="2600" dirty="0"/>
          </a:p>
          <a:p>
            <a:r>
              <a:rPr lang="en-US" sz="2600" dirty="0" smtClean="0"/>
              <a:t>Valuing space based on social significance shows complex understanding of place &amp; community </a:t>
            </a:r>
          </a:p>
          <a:p>
            <a:pPr marL="0" indent="0">
              <a:buNone/>
            </a:pPr>
            <a:endParaRPr lang="en-US" sz="2000" dirty="0"/>
          </a:p>
          <a:p>
            <a:pPr marL="0" indent="0">
              <a:buNone/>
            </a:pPr>
            <a:endParaRPr lang="en-US" sz="2800" dirty="0"/>
          </a:p>
        </p:txBody>
      </p:sp>
    </p:spTree>
    <p:extLst>
      <p:ext uri="{BB962C8B-B14F-4D97-AF65-F5344CB8AC3E}">
        <p14:creationId xmlns:p14="http://schemas.microsoft.com/office/powerpoint/2010/main" val="104494270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0742001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71867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0741002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 y="-13132"/>
            <a:ext cx="9144000" cy="6871132"/>
          </a:xfrm>
          <a:prstGeom prst="rect">
            <a:avLst/>
          </a:prstGeom>
        </p:spPr>
      </p:pic>
    </p:spTree>
    <p:extLst>
      <p:ext uri="{BB962C8B-B14F-4D97-AF65-F5344CB8AC3E}">
        <p14:creationId xmlns:p14="http://schemas.microsoft.com/office/powerpoint/2010/main" val="5338407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6870700" cy="1017676"/>
          </a:xfrm>
        </p:spPr>
        <p:txBody>
          <a:bodyPr/>
          <a:lstStyle/>
          <a:p>
            <a:r>
              <a:rPr lang="en-US" dirty="0" smtClean="0"/>
              <a:t>What’s Next</a:t>
            </a:r>
            <a:endParaRPr lang="en-US" dirty="0"/>
          </a:p>
        </p:txBody>
      </p:sp>
      <p:sp>
        <p:nvSpPr>
          <p:cNvPr id="3" name="Content Placeholder 2"/>
          <p:cNvSpPr>
            <a:spLocks noGrp="1"/>
          </p:cNvSpPr>
          <p:nvPr>
            <p:ph idx="1"/>
          </p:nvPr>
        </p:nvSpPr>
        <p:spPr>
          <a:xfrm>
            <a:off x="685816" y="1643306"/>
            <a:ext cx="7696200" cy="3657600"/>
          </a:xfrm>
        </p:spPr>
        <p:txBody>
          <a:bodyPr/>
          <a:lstStyle/>
          <a:p>
            <a:r>
              <a:rPr lang="en-US" sz="2800" dirty="0" smtClean="0"/>
              <a:t>Take kids seriously. </a:t>
            </a:r>
          </a:p>
          <a:p>
            <a:endParaRPr lang="en-US" sz="2000" dirty="0" smtClean="0"/>
          </a:p>
          <a:p>
            <a:r>
              <a:rPr lang="en-US" sz="2800" dirty="0" smtClean="0"/>
              <a:t>Create child-friendly participation models for civic participation, research practices</a:t>
            </a:r>
          </a:p>
          <a:p>
            <a:endParaRPr lang="en-US" sz="2000" dirty="0"/>
          </a:p>
          <a:p>
            <a:r>
              <a:rPr lang="en-US" sz="2800" dirty="0" smtClean="0"/>
              <a:t>Uphold CRC principles</a:t>
            </a:r>
          </a:p>
          <a:p>
            <a:pPr lvl="1"/>
            <a:r>
              <a:rPr lang="en-US" sz="2400" dirty="0" smtClean="0"/>
              <a:t>Portland: “Our Bill of Rights: Children &amp; Youth”</a:t>
            </a:r>
          </a:p>
        </p:txBody>
      </p:sp>
    </p:spTree>
    <p:extLst>
      <p:ext uri="{BB962C8B-B14F-4D97-AF65-F5344CB8AC3E}">
        <p14:creationId xmlns:p14="http://schemas.microsoft.com/office/powerpoint/2010/main" val="148598577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M10203765">
  <a:themeElements>
    <a:clrScheme name="Office Theme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fontScheme name="Office Theme">
      <a:majorFont>
        <a:latin typeface="Comic Sans MS"/>
        <a:ea typeface="ＭＳ Ｐゴシック"/>
        <a:cs typeface=""/>
      </a:majorFont>
      <a:minorFont>
        <a:latin typeface="Comic Sans M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Comic Sans M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Comic Sans MS" charset="0"/>
            <a:ea typeface="ＭＳ Ｐゴシック" charset="0"/>
          </a:defRPr>
        </a:defPPr>
      </a:lstStyle>
    </a:lnDef>
  </a:objectDefaults>
  <a:extraClrSchemeLst>
    <a:extraClrScheme>
      <a:clrScheme name="Office Theme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9CCFF"/>
        </a:lt2>
        <a:accent1>
          <a:srgbClr val="CCCCFF"/>
        </a:accent1>
        <a:accent2>
          <a:srgbClr val="000066"/>
        </a:accent2>
        <a:accent3>
          <a:srgbClr val="FFFFFF"/>
        </a:accent3>
        <a:accent4>
          <a:srgbClr val="000000"/>
        </a:accent4>
        <a:accent5>
          <a:srgbClr val="E2E2FF"/>
        </a:accent5>
        <a:accent6>
          <a:srgbClr val="00005C"/>
        </a:accent6>
        <a:hlink>
          <a:srgbClr val="00B200"/>
        </a:hlink>
        <a:folHlink>
          <a:srgbClr val="CCFF33"/>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3399FF"/>
        </a:lt2>
        <a:accent1>
          <a:srgbClr val="CCECFF"/>
        </a:accent1>
        <a:accent2>
          <a:srgbClr val="008080"/>
        </a:accent2>
        <a:accent3>
          <a:srgbClr val="FFFFFF"/>
        </a:accent3>
        <a:accent4>
          <a:srgbClr val="000000"/>
        </a:accent4>
        <a:accent5>
          <a:srgbClr val="E2F4FF"/>
        </a:accent5>
        <a:accent6>
          <a:srgbClr val="007373"/>
        </a:accent6>
        <a:hlink>
          <a:srgbClr val="009999"/>
        </a:hlink>
        <a:folHlink>
          <a:srgbClr val="3366CC"/>
        </a:folHlink>
      </a:clrScheme>
      <a:clrMap bg1="lt1" tx1="dk1" bg2="lt2" tx2="dk2" accent1="accent1" accent2="accent2" accent3="accent3" accent4="accent4" accent5="accent5" accent6="accent6" hlink="hlink" folHlink="folHlink"/>
    </a:extraClrScheme>
    <a:extraClrScheme>
      <a:clrScheme name="Office Theme 4">
        <a:dk1>
          <a:srgbClr val="808000"/>
        </a:dk1>
        <a:lt1>
          <a:srgbClr val="FFFFFF"/>
        </a:lt1>
        <a:dk2>
          <a:srgbClr val="336600"/>
        </a:dk2>
        <a:lt2>
          <a:srgbClr val="FFFFFF"/>
        </a:lt2>
        <a:accent1>
          <a:srgbClr val="99CC00"/>
        </a:accent1>
        <a:accent2>
          <a:srgbClr val="003300"/>
        </a:accent2>
        <a:accent3>
          <a:srgbClr val="ADB8AA"/>
        </a:accent3>
        <a:accent4>
          <a:srgbClr val="DADADA"/>
        </a:accent4>
        <a:accent5>
          <a:srgbClr val="CAE2AA"/>
        </a:accent5>
        <a:accent6>
          <a:srgbClr val="002D00"/>
        </a:accent6>
        <a:hlink>
          <a:srgbClr val="CCCC00"/>
        </a:hlink>
        <a:folHlink>
          <a:srgbClr val="CCFF33"/>
        </a:folHlink>
      </a:clrScheme>
      <a:clrMap bg1="dk2" tx1="lt1" bg2="dk1" tx2="lt2" accent1="accent1" accent2="accent2" accent3="accent3" accent4="accent4" accent5="accent5" accent6="accent6" hlink="hlink" folHlink="folHlink"/>
    </a:extraClrScheme>
    <a:extraClrScheme>
      <a:clrScheme name="Office Theme 5">
        <a:dk1>
          <a:srgbClr val="808080"/>
        </a:dk1>
        <a:lt1>
          <a:srgbClr val="FFFFFF"/>
        </a:lt1>
        <a:dk2>
          <a:srgbClr val="003366"/>
        </a:dk2>
        <a:lt2>
          <a:srgbClr val="CCECFF"/>
        </a:lt2>
        <a:accent1>
          <a:srgbClr val="33CCCC"/>
        </a:accent1>
        <a:accent2>
          <a:srgbClr val="006699"/>
        </a:accent2>
        <a:accent3>
          <a:srgbClr val="AAADB8"/>
        </a:accent3>
        <a:accent4>
          <a:srgbClr val="DADADA"/>
        </a:accent4>
        <a:accent5>
          <a:srgbClr val="ADE2E2"/>
        </a:accent5>
        <a:accent6>
          <a:srgbClr val="005C8A"/>
        </a:accent6>
        <a:hlink>
          <a:srgbClr val="00FFFF"/>
        </a:hlink>
        <a:folHlink>
          <a:srgbClr val="0000FF"/>
        </a:folHlink>
      </a:clrScheme>
      <a:clrMap bg1="dk2" tx1="lt1" bg2="dk1" tx2="lt2" accent1="accent1" accent2="accent2" accent3="accent3" accent4="accent4" accent5="accent5" accent6="accent6" hlink="hlink" folHlink="folHlink"/>
    </a:extraClrScheme>
    <a:extraClrScheme>
      <a:clrScheme name="Office Theme 6">
        <a:dk1>
          <a:srgbClr val="6666FF"/>
        </a:dk1>
        <a:lt1>
          <a:srgbClr val="FFFFFF"/>
        </a:lt1>
        <a:dk2>
          <a:srgbClr val="000066"/>
        </a:dk2>
        <a:lt2>
          <a:srgbClr val="FFFFFF"/>
        </a:lt2>
        <a:accent1>
          <a:srgbClr val="33CCFF"/>
        </a:accent1>
        <a:accent2>
          <a:srgbClr val="0000FF"/>
        </a:accent2>
        <a:accent3>
          <a:srgbClr val="AAAAB8"/>
        </a:accent3>
        <a:accent4>
          <a:srgbClr val="DADADA"/>
        </a:accent4>
        <a:accent5>
          <a:srgbClr val="ADE2FF"/>
        </a:accent5>
        <a:accent6>
          <a:srgbClr val="0000E7"/>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Office Theme 7">
        <a:dk1>
          <a:srgbClr val="000000"/>
        </a:dk1>
        <a:lt1>
          <a:srgbClr val="FFFFFF"/>
        </a:lt1>
        <a:dk2>
          <a:srgbClr val="800080"/>
        </a:dk2>
        <a:lt2>
          <a:srgbClr val="FFFFFF"/>
        </a:lt2>
        <a:accent1>
          <a:srgbClr val="CC66FF"/>
        </a:accent1>
        <a:accent2>
          <a:srgbClr val="990099"/>
        </a:accent2>
        <a:accent3>
          <a:srgbClr val="C0AAC0"/>
        </a:accent3>
        <a:accent4>
          <a:srgbClr val="DADADA"/>
        </a:accent4>
        <a:accent5>
          <a:srgbClr val="E2B8FF"/>
        </a:accent5>
        <a:accent6>
          <a:srgbClr val="8A008A"/>
        </a:accent6>
        <a:hlink>
          <a:srgbClr val="FF9900"/>
        </a:hlink>
        <a:folHlink>
          <a:srgbClr val="FF3300"/>
        </a:folHlink>
      </a:clrScheme>
      <a:clrMap bg1="dk2" tx1="lt1" bg2="dk1" tx2="lt2" accent1="accent1" accent2="accent2" accent3="accent3" accent4="accent4" accent5="accent5" accent6="accent6" hlink="hlink" folHlink="folHlink"/>
    </a:extraClrScheme>
    <a:extraClrScheme>
      <a:clrScheme name="Office Theme 8">
        <a:dk1>
          <a:srgbClr val="FF3300"/>
        </a:dk1>
        <a:lt1>
          <a:srgbClr val="FFFFFF"/>
        </a:lt1>
        <a:dk2>
          <a:srgbClr val="800000"/>
        </a:dk2>
        <a:lt2>
          <a:srgbClr val="FFFFCC"/>
        </a:lt2>
        <a:accent1>
          <a:srgbClr val="FF7C80"/>
        </a:accent1>
        <a:accent2>
          <a:srgbClr val="990000"/>
        </a:accent2>
        <a:accent3>
          <a:srgbClr val="C0AAAA"/>
        </a:accent3>
        <a:accent4>
          <a:srgbClr val="DADADA"/>
        </a:accent4>
        <a:accent5>
          <a:srgbClr val="FFBFC0"/>
        </a:accent5>
        <a:accent6>
          <a:srgbClr val="8A0000"/>
        </a:accent6>
        <a:hlink>
          <a:srgbClr val="FF66CC"/>
        </a:hlink>
        <a:folHlink>
          <a:srgbClr val="FFCC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TM10203765</Template>
  <TotalTime>10193</TotalTime>
  <Words>1219</Words>
  <Application>Microsoft Macintosh PowerPoint</Application>
  <PresentationFormat>On-screen Show (4:3)</PresentationFormat>
  <Paragraphs>87</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TM10203765</vt:lpstr>
      <vt:lpstr>Billy Gryphen’s House and Other Important Places: The Children’s Geography of the Arcadia Neighborhood  </vt:lpstr>
      <vt:lpstr>Research Design: The Mosaic Approach</vt:lpstr>
      <vt:lpstr>Key Finding #1:  Defining the Neighborhood</vt:lpstr>
      <vt:lpstr>PowerPoint Presentation</vt:lpstr>
      <vt:lpstr>PowerPoint Presentation</vt:lpstr>
      <vt:lpstr>Key Finding #2: Community</vt:lpstr>
      <vt:lpstr>PowerPoint Presentation</vt:lpstr>
      <vt:lpstr>PowerPoint Presentation</vt:lpstr>
      <vt:lpstr>PowerPoint Presentation</vt:lpstr>
      <vt:lpstr>Key Finding #3: Socio-Spatial Geographies</vt:lpstr>
      <vt:lpstr>PowerPoint Presentation</vt:lpstr>
      <vt:lpstr>PowerPoint Presentation</vt:lpstr>
      <vt:lpstr>What’s Next</vt:lpstr>
    </vt:vector>
  </TitlesOfParts>
  <Manager/>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
  <cp:lastModifiedBy>Sophie Biddle</cp:lastModifiedBy>
  <cp:revision>36</cp:revision>
  <cp:lastPrinted>1601-01-01T00:00:00Z</cp:lastPrinted>
  <dcterms:created xsi:type="dcterms:W3CDTF">1601-01-01T00:00:00Z</dcterms:created>
  <dcterms:modified xsi:type="dcterms:W3CDTF">2019-06-30T22:22:21Z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TC102037651033</vt:lpwstr>
  </property>
</Properties>
</file>